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6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16/09/2013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16/09/2013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16/09/2013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28A1-E07B-40DE-B6DC-50589282E8CF}" type="datetime1">
              <a:rPr lang="en-US" smtClean="0"/>
              <a:pPr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/  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ED195-1DD0-4BA2-B6DC-64F5F8259E51}" type="datetime1">
              <a:rPr lang="en-US" smtClean="0"/>
              <a:pPr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/  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1B71B-ECA9-439A-B3DF-5BB9018C16A1}" type="datetime1">
              <a:rPr lang="en-US" smtClean="0"/>
              <a:pPr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/  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975B2-5304-48F0-A255-588AB6D52045}" type="datetime1">
              <a:rPr lang="en-US" smtClean="0"/>
              <a:pPr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/  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E5B05-9BB4-4836-BB21-823761AAC990}" type="datetime1">
              <a:rPr lang="en-US" smtClean="0"/>
              <a:pPr/>
              <a:t>9/16/2013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/  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19C3-FDC8-40F4-B333-13E228F0E09A}" type="datetime1">
              <a:rPr lang="en-US" smtClean="0"/>
              <a:pPr/>
              <a:t>9/16/2013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/  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139D1-1491-4AEC-A668-E083AE1B1EF0}" type="datetime1">
              <a:rPr lang="en-US" smtClean="0"/>
              <a:pPr/>
              <a:t>9/16/2013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/  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6E440-6B30-4328-A0D6-F6B643BC67E4}" type="datetime1">
              <a:rPr lang="en-US" smtClean="0"/>
              <a:pPr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/  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16/09/2013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DC15C-3EFB-40D8-9A4E-77A2E581E0CF}" type="datetime1">
              <a:rPr lang="en-US" smtClean="0"/>
              <a:pPr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/  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3210-5CA3-4E2A-8EA7-EFB399750605}" type="datetime1">
              <a:rPr lang="en-US" smtClean="0"/>
              <a:pPr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/  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5C7C6-1B34-4328-BFA9-50F261228B41}" type="datetime1">
              <a:rPr lang="en-US" smtClean="0"/>
              <a:pPr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/  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16/09/2013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16/09/2013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16/09/2013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16/09/2013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16/09/2013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16/09/2013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16/09/2013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16/09/2013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/>
            </a:gs>
            <a:gs pos="50000">
              <a:srgbClr val="0B0BC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2A164A-E5EA-4E5E-96EB-9D1F7125D843}" type="datetime1">
              <a:rPr lang="en-US" smtClean="0"/>
              <a:pPr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/  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Langage C</a:t>
            </a:r>
            <a:endParaRPr lang="fr-FR" sz="3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8679591" y="6492875"/>
            <a:ext cx="571504" cy="365125"/>
          </a:xfrm>
        </p:spPr>
        <p:txBody>
          <a:bodyPr/>
          <a:lstStyle/>
          <a:p>
            <a:r>
              <a:rPr lang="en-US" smtClean="0">
                <a:solidFill>
                  <a:schemeClr val="bg1">
                    <a:lumMod val="85000"/>
                  </a:schemeClr>
                </a:solidFill>
              </a:rPr>
              <a:t>/  )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7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393839" y="6492899"/>
            <a:ext cx="490526" cy="365125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( </a:t>
            </a:r>
            <a:fld id="{B6F15528-21DE-4FAA-801E-634DDDAF4B2B}" type="slidenum">
              <a:rPr lang="en-US" smtClean="0">
                <a:solidFill>
                  <a:schemeClr val="bg1">
                    <a:lumMod val="85000"/>
                  </a:schemeClr>
                </a:solidFill>
              </a:rPr>
              <a:pPr/>
              <a:t>1</a:t>
            </a:fld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8580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>
                <a:solidFill>
                  <a:srgbClr val="FFFF00"/>
                </a:solidFill>
              </a:rPr>
              <a:t>I.</a:t>
            </a:r>
            <a:r>
              <a:rPr lang="fr-FR" dirty="0" smtClean="0">
                <a:solidFill>
                  <a:schemeClr val="bg1"/>
                </a:solidFill>
              </a:rPr>
              <a:t>	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II.	III.	IV.	V.	VI.	VII.	VIII.	IX.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106680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 indent="-540000" algn="ctr">
              <a:spcBef>
                <a:spcPts val="600"/>
              </a:spcBef>
              <a:spcAft>
                <a:spcPts val="600"/>
              </a:spcAft>
            </a:pPr>
            <a:r>
              <a:rPr lang="fr-FR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Généralités sur le C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066800"/>
            <a:ext cx="9144000" cy="1588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0" y="3392269"/>
            <a:ext cx="9144000" cy="64633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fr-FR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CHAPITRE I</a:t>
            </a:r>
            <a:endParaRPr lang="fr-F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533400" y="1277064"/>
            <a:ext cx="8153400" cy="5047536"/>
          </a:xfrm>
          <a:prstGeom prst="rect">
            <a:avLst/>
          </a:prstGeom>
          <a:solidFill>
            <a:srgbClr val="100468"/>
          </a:solidFill>
          <a:ln w="1905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#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include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&lt;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stdio.h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&gt;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#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include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&lt;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math.h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&gt;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#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define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NFOIS 5 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main()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{  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int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i ;  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float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x ;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float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racx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;      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printf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("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Bonjour\n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") ;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printf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("Je vais vous calculer %d racines 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carrées\n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", NFOIS) ;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  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for (i=0 ; i&lt;NFOIS ; i++)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 { 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printf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("Donnez un nombre : ") ;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   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scanf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("%f", &amp;x)  ;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   </a:t>
            </a:r>
            <a:r>
              <a:rPr lang="fr-FR" sz="1400" dirty="0" smtClean="0">
                <a:solidFill>
                  <a:srgbClr val="FFFF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if (x &lt; 0.0) </a:t>
            </a:r>
          </a:p>
          <a:p>
            <a:r>
              <a:rPr lang="fr-FR" sz="1400" dirty="0" smtClean="0">
                <a:solidFill>
                  <a:srgbClr val="FFFF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   </a:t>
            </a:r>
            <a:r>
              <a:rPr lang="fr-FR" sz="1400" dirty="0" err="1" smtClean="0">
                <a:solidFill>
                  <a:srgbClr val="FFFF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printf</a:t>
            </a:r>
            <a:r>
              <a:rPr lang="fr-FR" sz="1400" dirty="0" smtClean="0">
                <a:solidFill>
                  <a:srgbClr val="FFFF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("Le nombre %f ne possède pas de racine </a:t>
            </a:r>
            <a:r>
              <a:rPr lang="fr-FR" sz="1400" dirty="0" err="1" smtClean="0">
                <a:solidFill>
                  <a:srgbClr val="FFFF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carrée\n</a:t>
            </a:r>
            <a:r>
              <a:rPr lang="fr-FR" sz="1400" dirty="0" smtClean="0">
                <a:solidFill>
                  <a:srgbClr val="FFFF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", x) ;</a:t>
            </a:r>
          </a:p>
          <a:p>
            <a:r>
              <a:rPr lang="fr-FR" sz="1400" dirty="0" smtClean="0">
                <a:solidFill>
                  <a:srgbClr val="FFFF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   </a:t>
            </a:r>
            <a:r>
              <a:rPr lang="fr-FR" sz="1400" dirty="0" err="1" smtClean="0">
                <a:solidFill>
                  <a:srgbClr val="FFFF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else</a:t>
            </a:r>
            <a:endParaRPr lang="fr-FR" sz="1400" dirty="0" smtClean="0">
              <a:solidFill>
                <a:srgbClr val="FFFF00"/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r>
              <a:rPr lang="fr-FR" sz="1400" dirty="0" smtClean="0">
                <a:solidFill>
                  <a:srgbClr val="FFFF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     { </a:t>
            </a:r>
            <a:r>
              <a:rPr lang="fr-FR" sz="1400" dirty="0" err="1" smtClean="0">
                <a:solidFill>
                  <a:srgbClr val="FFFF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racx</a:t>
            </a:r>
            <a:r>
              <a:rPr lang="fr-FR" sz="1400" dirty="0" smtClean="0">
                <a:solidFill>
                  <a:srgbClr val="FFFF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= </a:t>
            </a:r>
            <a:r>
              <a:rPr lang="fr-FR" sz="1400" dirty="0" err="1" smtClean="0">
                <a:solidFill>
                  <a:srgbClr val="FFFF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sqrt</a:t>
            </a:r>
            <a:r>
              <a:rPr lang="fr-FR" sz="1400" dirty="0" smtClean="0">
                <a:solidFill>
                  <a:srgbClr val="FFFF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(x) ;</a:t>
            </a:r>
          </a:p>
          <a:p>
            <a:r>
              <a:rPr lang="fr-FR" sz="1400" dirty="0" smtClean="0">
                <a:solidFill>
                  <a:srgbClr val="FFFF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       </a:t>
            </a:r>
            <a:r>
              <a:rPr lang="fr-FR" sz="1400" dirty="0" err="1" smtClean="0">
                <a:solidFill>
                  <a:srgbClr val="FFFF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printf</a:t>
            </a:r>
            <a:r>
              <a:rPr lang="fr-FR" sz="1400" dirty="0" smtClean="0">
                <a:solidFill>
                  <a:srgbClr val="FFFF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("Le nombre %f a pour racine carrée : %</a:t>
            </a:r>
            <a:r>
              <a:rPr lang="fr-FR" sz="1400" dirty="0" err="1" smtClean="0">
                <a:solidFill>
                  <a:srgbClr val="FFFF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f\n</a:t>
            </a:r>
            <a:r>
              <a:rPr lang="fr-FR" sz="1400" dirty="0" smtClean="0">
                <a:solidFill>
                  <a:srgbClr val="FFFF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", x, </a:t>
            </a:r>
            <a:r>
              <a:rPr lang="fr-FR" sz="1400" dirty="0" err="1" smtClean="0">
                <a:solidFill>
                  <a:srgbClr val="FFFF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racx</a:t>
            </a:r>
            <a:r>
              <a:rPr lang="fr-FR" sz="1400" dirty="0" smtClean="0">
                <a:solidFill>
                  <a:srgbClr val="FFFF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;</a:t>
            </a:r>
          </a:p>
          <a:p>
            <a:r>
              <a:rPr lang="fr-FR" sz="1400" dirty="0" smtClean="0">
                <a:solidFill>
                  <a:srgbClr val="FFFF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     }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 }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 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printf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("Travail terminé - Au revoir") ;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endParaRPr lang="fr-FR" sz="1400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838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Langage C</a:t>
            </a:r>
            <a:endParaRPr lang="fr-FR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8667752" y="-76200"/>
            <a:ext cx="571504" cy="365125"/>
          </a:xfrm>
        </p:spPr>
        <p:txBody>
          <a:bodyPr/>
          <a:lstStyle/>
          <a:p>
            <a:r>
              <a:rPr lang="en-US" sz="90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/  )</a:t>
            </a:r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382000" y="-76176"/>
            <a:ext cx="490526" cy="365125"/>
          </a:xfrm>
        </p:spPr>
        <p:txBody>
          <a:bodyPr/>
          <a:lstStyle/>
          <a:p>
            <a:r>
              <a:rPr lang="en-US" sz="900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( </a:t>
            </a:r>
            <a:fld id="{B6F15528-21DE-4FAA-801E-634DDDAF4B2B}" type="slidenum">
              <a:rPr lang="en-US" sz="90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pPr/>
              <a:t>10</a:t>
            </a:fld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990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>
                <a:solidFill>
                  <a:srgbClr val="FFFF00"/>
                </a:solidFill>
              </a:rPr>
              <a:t>I.</a:t>
            </a:r>
            <a:r>
              <a:rPr lang="fr-FR" dirty="0" smtClean="0">
                <a:solidFill>
                  <a:schemeClr val="bg1"/>
                </a:solidFill>
              </a:rPr>
              <a:t>	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II.	III.	IV.	V.	VI.	VII.	VIII.	IX.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380081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 indent="-540000">
              <a:spcBef>
                <a:spcPts val="600"/>
              </a:spcBef>
              <a:spcAft>
                <a:spcPts val="600"/>
              </a:spcAft>
            </a:pPr>
            <a:r>
              <a:rPr lang="fr-FR" sz="1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Généralités sur le C</a:t>
            </a:r>
          </a:p>
        </p:txBody>
      </p:sp>
      <p:sp>
        <p:nvSpPr>
          <p:cNvPr id="11" name="Rectangle 10"/>
          <p:cNvSpPr/>
          <p:nvPr/>
        </p:nvSpPr>
        <p:spPr>
          <a:xfrm>
            <a:off x="9448800" y="2971800"/>
            <a:ext cx="7162800" cy="1431161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pPr marL="108000" indent="-457200">
              <a:spcAft>
                <a:spcPts val="600"/>
              </a:spcAft>
              <a:buFont typeface="Wingdings" pitchFamily="2" charset="2"/>
              <a:buChar char="Ø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Instruction de choix basée sur la condition x &lt; 0.0</a:t>
            </a:r>
          </a:p>
          <a:p>
            <a:pPr marL="108000" indent="-457200">
              <a:spcAft>
                <a:spcPts val="600"/>
              </a:spcAft>
              <a:buFont typeface="Wingdings" pitchFamily="2" charset="2"/>
              <a:buChar char="Ø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Si vraie, on exécute l’instruction suivante</a:t>
            </a:r>
          </a:p>
          <a:p>
            <a:pPr marL="108000" indent="-457200">
              <a:spcAft>
                <a:spcPts val="600"/>
              </a:spcAft>
              <a:buFont typeface="Wingdings" pitchFamily="2" charset="2"/>
              <a:buChar char="Ø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Si elle est fausse, on exécute l’instruction suivant le mot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else</a:t>
            </a: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pPr marL="108000" indent="-457200">
              <a:spcAft>
                <a:spcPts val="600"/>
              </a:spcAft>
              <a:buFont typeface="Wingdings" pitchFamily="2" charset="2"/>
              <a:buChar char="Ø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Notez qu’il existe un mot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else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mais pas de mot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then</a:t>
            </a:r>
            <a:endParaRPr lang="fr-FR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609600"/>
            <a:ext cx="5181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7200" lvl="1" indent="-540000">
              <a:spcBef>
                <a:spcPts val="600"/>
              </a:spcBef>
              <a:spcAft>
                <a:spcPts val="600"/>
              </a:spcAft>
            </a:pP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1)	Exemple de quelques instructions du C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1066800"/>
            <a:ext cx="9144000" cy="1588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83333 -0.182 L 0.11667 -0.182 " pathEditMode="fixed" rAng="0" ptsTypes="AA">
                                      <p:cBhvr>
                                        <p:cTn id="6" dur="2000" spd="-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533400" y="1277064"/>
            <a:ext cx="8153400" cy="5047536"/>
          </a:xfrm>
          <a:prstGeom prst="rect">
            <a:avLst/>
          </a:prstGeom>
          <a:solidFill>
            <a:srgbClr val="100468"/>
          </a:solidFill>
          <a:ln w="1905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r>
              <a:rPr lang="fr-FR" sz="1400" dirty="0" smtClean="0">
                <a:solidFill>
                  <a:srgbClr val="FFFF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#</a:t>
            </a:r>
            <a:r>
              <a:rPr lang="fr-FR" sz="1400" dirty="0" err="1" smtClean="0">
                <a:solidFill>
                  <a:srgbClr val="FFFF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include</a:t>
            </a:r>
            <a:r>
              <a:rPr lang="fr-FR" sz="1400" dirty="0" smtClean="0">
                <a:solidFill>
                  <a:srgbClr val="FFFF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&lt;</a:t>
            </a:r>
            <a:r>
              <a:rPr lang="fr-FR" sz="1400" dirty="0" err="1" smtClean="0">
                <a:solidFill>
                  <a:srgbClr val="FFFF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stdio.h</a:t>
            </a:r>
            <a:r>
              <a:rPr lang="fr-FR" sz="1400" dirty="0" smtClean="0">
                <a:solidFill>
                  <a:srgbClr val="FFFF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&gt;</a:t>
            </a:r>
          </a:p>
          <a:p>
            <a:r>
              <a:rPr lang="fr-FR" sz="1400" dirty="0" smtClean="0">
                <a:solidFill>
                  <a:srgbClr val="FFFF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#</a:t>
            </a:r>
            <a:r>
              <a:rPr lang="fr-FR" sz="1400" dirty="0" err="1" smtClean="0">
                <a:solidFill>
                  <a:srgbClr val="FFFF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include</a:t>
            </a:r>
            <a:r>
              <a:rPr lang="fr-FR" sz="1400" dirty="0" smtClean="0">
                <a:solidFill>
                  <a:srgbClr val="FFFF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&lt;</a:t>
            </a:r>
            <a:r>
              <a:rPr lang="fr-FR" sz="1400" dirty="0" err="1" smtClean="0">
                <a:solidFill>
                  <a:srgbClr val="FFFF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math.h</a:t>
            </a:r>
            <a:r>
              <a:rPr lang="fr-FR" sz="1400" dirty="0" smtClean="0">
                <a:solidFill>
                  <a:srgbClr val="FFFF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&gt;</a:t>
            </a:r>
          </a:p>
          <a:p>
            <a:r>
              <a:rPr lang="fr-FR" sz="1400" dirty="0" smtClean="0">
                <a:solidFill>
                  <a:srgbClr val="FFFF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#</a:t>
            </a:r>
            <a:r>
              <a:rPr lang="fr-FR" sz="1400" dirty="0" err="1" smtClean="0">
                <a:solidFill>
                  <a:srgbClr val="FFFF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define</a:t>
            </a:r>
            <a:r>
              <a:rPr lang="fr-FR" sz="1400" dirty="0" smtClean="0">
                <a:solidFill>
                  <a:srgbClr val="FFFF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NFOIS 5 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main()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{  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int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i ;  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float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x ;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float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racx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;      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printf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("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Bonjour\n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") ;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printf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("Je vais vous calculer %d racines 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carrées\n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", NFOIS) ;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  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for (i=0 ; i&lt;NFOIS ; i++)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 { 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printf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("Donnez un nombre : ") ;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   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scanf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("%f", &amp;x)  ;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   if (x &lt; 0.0) 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   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printf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("Le nombre %f ne possède pas de racine 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carrée\n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", x) ;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   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else</a:t>
            </a:r>
            <a:endParaRPr lang="fr-FR" sz="1400" dirty="0" smtClean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     { 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racx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= 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sqrt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(x) ;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       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printf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("Le nombre %f a pour racine carrée : %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f\n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", x, 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racx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;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     }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 }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 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printf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("Travail terminé - Au revoir") ;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endParaRPr lang="fr-FR" sz="1400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838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Langage C</a:t>
            </a:r>
            <a:endParaRPr lang="fr-FR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8667752" y="-76200"/>
            <a:ext cx="571504" cy="365125"/>
          </a:xfrm>
        </p:spPr>
        <p:txBody>
          <a:bodyPr/>
          <a:lstStyle/>
          <a:p>
            <a:r>
              <a:rPr lang="en-US" sz="90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/  )</a:t>
            </a:r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382000" y="-76176"/>
            <a:ext cx="490526" cy="365125"/>
          </a:xfrm>
        </p:spPr>
        <p:txBody>
          <a:bodyPr/>
          <a:lstStyle/>
          <a:p>
            <a:r>
              <a:rPr lang="en-US" sz="900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( </a:t>
            </a:r>
            <a:fld id="{B6F15528-21DE-4FAA-801E-634DDDAF4B2B}" type="slidenum">
              <a:rPr lang="en-US" sz="90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pPr/>
              <a:t>11</a:t>
            </a:fld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990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>
                <a:solidFill>
                  <a:srgbClr val="FFFF00"/>
                </a:solidFill>
              </a:rPr>
              <a:t>I.</a:t>
            </a:r>
            <a:r>
              <a:rPr lang="fr-FR" dirty="0" smtClean="0">
                <a:solidFill>
                  <a:schemeClr val="bg1"/>
                </a:solidFill>
              </a:rPr>
              <a:t>	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II.	III.	IV.	V.	VI.	VII.	VIII.	IX.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380081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 indent="-540000">
              <a:spcBef>
                <a:spcPts val="600"/>
              </a:spcBef>
              <a:spcAft>
                <a:spcPts val="600"/>
              </a:spcAft>
            </a:pPr>
            <a:r>
              <a:rPr lang="fr-FR" sz="1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Généralités sur le C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609600"/>
            <a:ext cx="5181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7200" lvl="1" indent="-540000">
              <a:spcBef>
                <a:spcPts val="600"/>
              </a:spcBef>
              <a:spcAft>
                <a:spcPts val="600"/>
              </a:spcAft>
            </a:pP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1)	Exemple de quelques instructions du C</a:t>
            </a:r>
          </a:p>
        </p:txBody>
      </p:sp>
      <p:sp>
        <p:nvSpPr>
          <p:cNvPr id="11" name="Rectangle 10"/>
          <p:cNvSpPr/>
          <p:nvPr/>
        </p:nvSpPr>
        <p:spPr>
          <a:xfrm>
            <a:off x="9448800" y="2971800"/>
            <a:ext cx="7162800" cy="4431983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pPr marL="108000" indent="-457200">
              <a:spcAft>
                <a:spcPts val="600"/>
              </a:spcAft>
              <a:buFont typeface="Wingdings" pitchFamily="2" charset="2"/>
              <a:buChar char="Ø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Directives prises en compte avant la compilation du programme</a:t>
            </a:r>
          </a:p>
          <a:p>
            <a:pPr marL="108000" indent="-457200">
              <a:spcAft>
                <a:spcPts val="600"/>
              </a:spcAft>
              <a:buFont typeface="Wingdings" pitchFamily="2" charset="2"/>
              <a:buChar char="Ø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Une directive ne s’applique qu’à la partie du programme qui lui succède</a:t>
            </a:r>
          </a:p>
          <a:p>
            <a:pPr marL="108000" indent="-457200">
              <a:spcAft>
                <a:spcPts val="600"/>
              </a:spcAft>
              <a:buFont typeface="Wingdings" pitchFamily="2" charset="2"/>
              <a:buChar char="Ø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En générale, il est préférable de les placer au début</a:t>
            </a:r>
          </a:p>
          <a:p>
            <a:pPr marL="108000" indent="-457200">
              <a:spcAft>
                <a:spcPts val="600"/>
              </a:spcAft>
              <a:buFont typeface="Wingdings" pitchFamily="2" charset="2"/>
              <a:buChar char="Ø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Les deux premières directives demandent d’introduire des instructions situées dans les fichiers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stdio.h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et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math.h</a:t>
            </a: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pPr marL="108000" indent="-457200">
              <a:spcAft>
                <a:spcPts val="600"/>
              </a:spcAft>
              <a:buFont typeface="Wingdings" pitchFamily="2" charset="2"/>
              <a:buChar char="Ø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Ces fichiers contiennent les déclarations appropriées concernant des fonctions :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stdio.h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pour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printf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et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scanf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math.h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pour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sqrt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108000" indent="-457200">
              <a:spcAft>
                <a:spcPts val="600"/>
              </a:spcAft>
              <a:buFont typeface="Wingdings" pitchFamily="2" charset="2"/>
              <a:buChar char="Ø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Fréquemment, ces déclarations permettront au compilateur d’effectuer des contrôles sur le nombre et le type des arguments que vous mentionnerez dans l’appel de votre fonction</a:t>
            </a:r>
          </a:p>
          <a:p>
            <a:pPr marL="108000" indent="-457200">
              <a:spcAft>
                <a:spcPts val="600"/>
              </a:spcAft>
              <a:buFont typeface="Wingdings" pitchFamily="2" charset="2"/>
              <a:buChar char="Ø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La troisième directive demande simplement de remplacer systématiquement le symbole NFOIS par 5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0" y="1066800"/>
            <a:ext cx="9144000" cy="1588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83333 -0.12315 L 0.11667 -0.12315 " pathEditMode="fixed" rAng="0" ptsTypes="AA">
                                      <p:cBhvr>
                                        <p:cTn id="6" dur="2000" spd="-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533400" y="1277064"/>
            <a:ext cx="8153400" cy="3323987"/>
          </a:xfrm>
          <a:prstGeom prst="rect">
            <a:avLst/>
          </a:prstGeom>
          <a:solidFill>
            <a:srgbClr val="100468"/>
          </a:solidFill>
          <a:ln w="1905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r>
              <a:rPr lang="fr-FR" sz="1400" dirty="0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#</a:t>
            </a:r>
            <a:r>
              <a:rPr lang="fr-FR" sz="1400" dirty="0" err="1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include</a:t>
            </a:r>
            <a:r>
              <a:rPr lang="fr-FR" sz="1400" dirty="0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&lt;</a:t>
            </a:r>
            <a:r>
              <a:rPr lang="fr-FR" sz="1400" dirty="0" err="1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stdio.h</a:t>
            </a:r>
            <a:r>
              <a:rPr lang="fr-FR" sz="1400" dirty="0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&gt;</a:t>
            </a:r>
          </a:p>
          <a:p>
            <a:r>
              <a:rPr lang="fr-FR" sz="1400" dirty="0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main()</a:t>
            </a:r>
          </a:p>
          <a:p>
            <a:r>
              <a:rPr lang="fr-FR" sz="1400" dirty="0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{</a:t>
            </a:r>
          </a:p>
          <a:p>
            <a:r>
              <a:rPr lang="fr-FR" sz="1400" dirty="0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char op ;</a:t>
            </a:r>
          </a:p>
          <a:p>
            <a:r>
              <a:rPr lang="fr-FR" sz="1400" dirty="0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fr-FR" sz="1400" dirty="0" err="1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int</a:t>
            </a:r>
            <a:r>
              <a:rPr lang="fr-FR" sz="1400" dirty="0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n1, n2 ;</a:t>
            </a:r>
          </a:p>
          <a:p>
            <a:r>
              <a:rPr lang="fr-FR" sz="1400" dirty="0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fr-FR" sz="1400" dirty="0" err="1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printf</a:t>
            </a:r>
            <a:r>
              <a:rPr lang="fr-FR" sz="1400" dirty="0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("opération souhaitée (+ ou *) ? ") ;</a:t>
            </a:r>
          </a:p>
          <a:p>
            <a:r>
              <a:rPr lang="fr-FR" sz="1400" dirty="0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fr-FR" sz="1400" dirty="0" err="1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scanf</a:t>
            </a:r>
            <a:r>
              <a:rPr lang="fr-FR" sz="1400" dirty="0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("%c", &amp;op) ;</a:t>
            </a:r>
          </a:p>
          <a:p>
            <a:r>
              <a:rPr lang="fr-FR" sz="1400" dirty="0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fr-FR" sz="1400" dirty="0" err="1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printf</a:t>
            </a:r>
            <a:r>
              <a:rPr lang="fr-FR" sz="1400" dirty="0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("donnez 2 nombres entiers : ") ;</a:t>
            </a:r>
          </a:p>
          <a:p>
            <a:r>
              <a:rPr lang="fr-FR" sz="1400" dirty="0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fr-FR" sz="1400" dirty="0" err="1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scanf</a:t>
            </a:r>
            <a:r>
              <a:rPr lang="fr-FR" sz="1400" dirty="0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("%d %d", &amp;n1, &amp;n2) ;</a:t>
            </a:r>
          </a:p>
          <a:p>
            <a:endParaRPr lang="fr-FR" sz="1400" dirty="0" smtClean="0">
              <a:solidFill>
                <a:schemeClr val="bg1"/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r>
              <a:rPr lang="fr-FR" sz="1400" dirty="0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if (op == '+') </a:t>
            </a:r>
          </a:p>
          <a:p>
            <a:r>
              <a:rPr lang="fr-FR" sz="1400" dirty="0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	</a:t>
            </a:r>
            <a:r>
              <a:rPr lang="fr-FR" sz="1400" dirty="0" err="1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printf</a:t>
            </a:r>
            <a:r>
              <a:rPr lang="fr-FR" sz="1400" dirty="0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("leur somme  est : %d ", n1+n2) ;</a:t>
            </a:r>
          </a:p>
          <a:p>
            <a:r>
              <a:rPr lang="fr-FR" sz="1400" dirty="0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fr-FR" sz="1400" dirty="0" err="1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else</a:t>
            </a:r>
            <a:r>
              <a:rPr lang="fr-FR" sz="1400" dirty="0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</a:p>
          <a:p>
            <a:r>
              <a:rPr lang="fr-FR" sz="1400" dirty="0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	</a:t>
            </a:r>
            <a:r>
              <a:rPr lang="fr-FR" sz="1400" dirty="0" err="1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printf</a:t>
            </a:r>
            <a:r>
              <a:rPr lang="fr-FR" sz="1400" dirty="0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("leur produit est : %d ", n1*n2) ;</a:t>
            </a:r>
          </a:p>
          <a:p>
            <a:r>
              <a:rPr lang="fr-FR" sz="1400" dirty="0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endParaRPr lang="fr-FR" sz="1400" dirty="0">
              <a:solidFill>
                <a:schemeClr val="bg1"/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838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Langage C</a:t>
            </a:r>
            <a:endParaRPr lang="fr-FR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8667752" y="-76200"/>
            <a:ext cx="571504" cy="365125"/>
          </a:xfrm>
        </p:spPr>
        <p:txBody>
          <a:bodyPr/>
          <a:lstStyle/>
          <a:p>
            <a:r>
              <a:rPr lang="en-US" sz="90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/  )</a:t>
            </a:r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382000" y="-76176"/>
            <a:ext cx="490526" cy="365125"/>
          </a:xfrm>
        </p:spPr>
        <p:txBody>
          <a:bodyPr/>
          <a:lstStyle/>
          <a:p>
            <a:r>
              <a:rPr lang="en-US" sz="900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( </a:t>
            </a:r>
            <a:fld id="{B6F15528-21DE-4FAA-801E-634DDDAF4B2B}" type="slidenum">
              <a:rPr lang="en-US" sz="90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pPr/>
              <a:t>12</a:t>
            </a:fld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990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>
                <a:solidFill>
                  <a:srgbClr val="FFFF00"/>
                </a:solidFill>
              </a:rPr>
              <a:t>I.</a:t>
            </a:r>
            <a:r>
              <a:rPr lang="fr-FR" dirty="0" smtClean="0">
                <a:solidFill>
                  <a:schemeClr val="bg1"/>
                </a:solidFill>
              </a:rPr>
              <a:t>	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II.	III.	IV.	V.	VI.	VII.	VIII.	IX.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380081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 indent="-540000">
              <a:spcBef>
                <a:spcPts val="600"/>
              </a:spcBef>
              <a:spcAft>
                <a:spcPts val="600"/>
              </a:spcAft>
            </a:pPr>
            <a:r>
              <a:rPr lang="fr-FR" sz="1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Généralités sur le C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609600"/>
            <a:ext cx="5181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7200" lvl="1" indent="-540000">
              <a:spcBef>
                <a:spcPts val="600"/>
              </a:spcBef>
              <a:spcAft>
                <a:spcPts val="600"/>
              </a:spcAft>
            </a:pP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1)	Exemple de quelques instructions du C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33400" y="4719697"/>
            <a:ext cx="8153400" cy="2062103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pPr marL="108000" indent="-457200">
              <a:spcAft>
                <a:spcPts val="600"/>
              </a:spcAft>
              <a:buFont typeface="Wingdings" pitchFamily="2" charset="2"/>
              <a:buChar char="Ø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La variable op  est de type caractère (char)</a:t>
            </a:r>
          </a:p>
          <a:p>
            <a:pPr marL="108000" indent="-457200">
              <a:spcAft>
                <a:spcPts val="600"/>
              </a:spcAft>
              <a:buFont typeface="Wingdings" pitchFamily="2" charset="2"/>
              <a:buChar char="Ø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L ’instruction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scanf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("%c", &amp;op) permet de lire un caractère au clavier, </a:t>
            </a:r>
            <a:r>
              <a:rPr lang="fr-FR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getchar</a:t>
            </a:r>
            <a:r>
              <a:rPr lang="fr-FR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()</a:t>
            </a:r>
          </a:p>
          <a:p>
            <a:pPr marL="108000" indent="-457200">
              <a:spcAft>
                <a:spcPts val="600"/>
              </a:spcAft>
              <a:buFont typeface="Wingdings" pitchFamily="2" charset="2"/>
              <a:buChar char="Ø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%c correspondant au type char (n’oubliez pas le &amp; devant op)</a:t>
            </a:r>
          </a:p>
          <a:p>
            <a:pPr marL="108000" indent="-457200">
              <a:spcAft>
                <a:spcPts val="600"/>
              </a:spcAft>
              <a:buFont typeface="Wingdings" pitchFamily="2" charset="2"/>
              <a:buChar char="Ø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La relation d’égalité se traduit par le signe ==</a:t>
            </a:r>
          </a:p>
          <a:p>
            <a:pPr marL="108000" indent="-457200">
              <a:spcAft>
                <a:spcPts val="600"/>
              </a:spcAft>
              <a:buFont typeface="Wingdings" pitchFamily="2" charset="2"/>
              <a:buChar char="Ø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’+’ représente une constante caractère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0" y="1066800"/>
            <a:ext cx="9144000" cy="1588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38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Langage C</a:t>
            </a:r>
            <a:endParaRPr lang="fr-FR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8667752" y="-76200"/>
            <a:ext cx="571504" cy="365125"/>
          </a:xfrm>
        </p:spPr>
        <p:txBody>
          <a:bodyPr/>
          <a:lstStyle/>
          <a:p>
            <a:r>
              <a:rPr lang="en-US" sz="90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/  )</a:t>
            </a:r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382000" y="-76176"/>
            <a:ext cx="490526" cy="365125"/>
          </a:xfrm>
        </p:spPr>
        <p:txBody>
          <a:bodyPr/>
          <a:lstStyle/>
          <a:p>
            <a:r>
              <a:rPr lang="en-US" sz="900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( </a:t>
            </a:r>
            <a:fld id="{B6F15528-21DE-4FAA-801E-634DDDAF4B2B}" type="slidenum">
              <a:rPr lang="en-US" sz="90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pPr/>
              <a:t>13</a:t>
            </a:fld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990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>
                <a:solidFill>
                  <a:srgbClr val="FFFF00"/>
                </a:solidFill>
              </a:rPr>
              <a:t>I.</a:t>
            </a:r>
            <a:r>
              <a:rPr lang="fr-FR" dirty="0" smtClean="0">
                <a:solidFill>
                  <a:schemeClr val="bg1"/>
                </a:solidFill>
              </a:rPr>
              <a:t>	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II.	III.	IV.	V.	VI.	VII.	VIII.	IX.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380081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 indent="-540000">
              <a:spcBef>
                <a:spcPts val="600"/>
              </a:spcBef>
              <a:spcAft>
                <a:spcPts val="600"/>
              </a:spcAft>
            </a:pPr>
            <a:r>
              <a:rPr lang="fr-FR" sz="1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Généralités sur le C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609600"/>
            <a:ext cx="5181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7200" lvl="1" indent="-540000">
              <a:spcBef>
                <a:spcPts val="600"/>
              </a:spcBef>
              <a:spcAft>
                <a:spcPts val="600"/>
              </a:spcAft>
            </a:pP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2)	Quelques règles d’écriture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0" y="1495485"/>
            <a:ext cx="9144000" cy="389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-457200">
              <a:buFont typeface="Wingdings" pitchFamily="2" charset="2"/>
              <a:buChar char="q"/>
            </a:pP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Les  identificateurs</a:t>
            </a:r>
          </a:p>
          <a:p>
            <a:endParaRPr lang="fr-FR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2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Servent à désigner les différents « </a:t>
            </a:r>
            <a:r>
              <a:rPr lang="fr-FR" sz="1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objets</a:t>
            </a: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» manipulés par le programme  (</a:t>
            </a:r>
            <a:r>
              <a:rPr lang="fr-FR" sz="1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variables, fonctions</a:t>
            </a: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etc.)</a:t>
            </a:r>
          </a:p>
          <a:p>
            <a:pPr lvl="2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Ils sont formés d’une suite de caractères choisis parmi les lettres ou les chiffres, le </a:t>
            </a:r>
            <a:r>
              <a:rPr lang="fr-FR" sz="1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premier</a:t>
            </a: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d’entre eux étant </a:t>
            </a:r>
            <a:r>
              <a:rPr lang="fr-FR" sz="1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nécessairement</a:t>
            </a: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une </a:t>
            </a:r>
            <a:r>
              <a:rPr lang="fr-FR" sz="1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lettre</a:t>
            </a:r>
          </a:p>
          <a:p>
            <a:pPr lvl="2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 caractère souligné (</a:t>
            </a:r>
            <a:r>
              <a:rPr lang="fr-FR" sz="1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_</a:t>
            </a: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 est considéré comme une </a:t>
            </a:r>
            <a:r>
              <a:rPr lang="fr-FR" sz="1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lettre</a:t>
            </a: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Il peut donc apparaître au </a:t>
            </a:r>
            <a:r>
              <a:rPr lang="fr-FR" sz="1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début</a:t>
            </a: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d’un identificateur. </a:t>
            </a:r>
          </a:p>
          <a:p>
            <a:pPr lvl="2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Voici quelques identificateurs corrects :     </a:t>
            </a:r>
            <a:r>
              <a:rPr lang="fr-FR" sz="16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lg_lig</a:t>
            </a:r>
            <a:r>
              <a:rPr lang="fr-FR" sz="1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  valeur_5   </a:t>
            </a:r>
            <a:r>
              <a:rPr lang="fr-FR" sz="16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_total</a:t>
            </a:r>
            <a:r>
              <a:rPr lang="fr-FR" sz="1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 _89</a:t>
            </a:r>
          </a:p>
          <a:p>
            <a:pPr lvl="2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les majuscules et les minuscules sont autorisées mais ne sont pas équivalentes (</a:t>
            </a:r>
            <a:r>
              <a:rPr lang="fr-FR" sz="1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ligne</a:t>
            </a: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et </a:t>
            </a:r>
            <a:r>
              <a:rPr lang="fr-FR" sz="1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Ligne</a:t>
            </a: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 désignent deux objets différents.</a:t>
            </a:r>
          </a:p>
          <a:p>
            <a:pPr lvl="2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Pour la longueur des identificateurs, la norme ANSI prévoit </a:t>
            </a:r>
            <a:r>
              <a:rPr lang="fr-FR" sz="1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31 caractères</a:t>
            </a:r>
            <a:endParaRPr lang="fr-FR" sz="16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0" y="1066800"/>
            <a:ext cx="9144000" cy="1588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457200" y="3124200"/>
            <a:ext cx="8305800" cy="2438400"/>
          </a:xfrm>
          <a:prstGeom prst="rect">
            <a:avLst/>
          </a:prstGeom>
          <a:solidFill>
            <a:srgbClr val="100468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838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Langage C</a:t>
            </a:r>
            <a:endParaRPr lang="fr-FR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8667752" y="-76200"/>
            <a:ext cx="571504" cy="365125"/>
          </a:xfrm>
        </p:spPr>
        <p:txBody>
          <a:bodyPr/>
          <a:lstStyle/>
          <a:p>
            <a:r>
              <a:rPr lang="en-US" sz="90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/  )</a:t>
            </a:r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382000" y="-76176"/>
            <a:ext cx="490526" cy="365125"/>
          </a:xfrm>
        </p:spPr>
        <p:txBody>
          <a:bodyPr/>
          <a:lstStyle/>
          <a:p>
            <a:r>
              <a:rPr lang="en-US" sz="900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( </a:t>
            </a:r>
            <a:fld id="{B6F15528-21DE-4FAA-801E-634DDDAF4B2B}" type="slidenum">
              <a:rPr lang="en-US" sz="90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pPr/>
              <a:t>14</a:t>
            </a:fld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990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>
                <a:solidFill>
                  <a:srgbClr val="FFFF00"/>
                </a:solidFill>
              </a:rPr>
              <a:t>I.</a:t>
            </a:r>
            <a:r>
              <a:rPr lang="fr-FR" dirty="0" smtClean="0">
                <a:solidFill>
                  <a:schemeClr val="bg1"/>
                </a:solidFill>
              </a:rPr>
              <a:t>	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II.	III.	IV.	V.	VI.	VII.	VIII.	IX.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380081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 indent="-540000">
              <a:spcBef>
                <a:spcPts val="600"/>
              </a:spcBef>
              <a:spcAft>
                <a:spcPts val="600"/>
              </a:spcAft>
            </a:pPr>
            <a:r>
              <a:rPr lang="fr-FR" sz="1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Généralités sur le C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609600"/>
            <a:ext cx="5181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7200" lvl="1" indent="-540000">
              <a:spcBef>
                <a:spcPts val="600"/>
              </a:spcBef>
              <a:spcAft>
                <a:spcPts val="600"/>
              </a:spcAft>
            </a:pP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2)	Quelques règles d’écriture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0" y="1495485"/>
            <a:ext cx="9144000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-457200">
              <a:buFont typeface="Wingdings" pitchFamily="2" charset="2"/>
              <a:buChar char="q"/>
            </a:pP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Les  mots-clés</a:t>
            </a:r>
          </a:p>
          <a:p>
            <a:pPr lvl="1" indent="-457200"/>
            <a:endParaRPr lang="fr-FR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2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Certains « mots-clés » sont </a:t>
            </a:r>
            <a:r>
              <a:rPr lang="fr-FR" sz="1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réservés</a:t>
            </a: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par le </a:t>
            </a:r>
            <a:r>
              <a:rPr lang="fr-FR" sz="1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langage</a:t>
            </a: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à un usage particulier et ne peuvent pas être utilisés comme identificateurs</a:t>
            </a:r>
            <a:endParaRPr lang="fr-FR" sz="16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749121" y="3200400"/>
          <a:ext cx="7772400" cy="2225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5400"/>
                <a:gridCol w="1295400"/>
                <a:gridCol w="1295400"/>
                <a:gridCol w="1295400"/>
                <a:gridCol w="1295400"/>
                <a:gridCol w="129540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800" dirty="0" smtClean="0">
                          <a:solidFill>
                            <a:schemeClr val="bg1"/>
                          </a:solidFill>
                          <a:latin typeface="Courier New" pitchFamily="49" charset="0"/>
                          <a:ea typeface="Arial Unicode MS" pitchFamily="34" charset="-128"/>
                          <a:cs typeface="Courier New" pitchFamily="49" charset="0"/>
                        </a:rPr>
                        <a:t>auto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smtClean="0">
                          <a:solidFill>
                            <a:schemeClr val="bg1"/>
                          </a:solidFill>
                          <a:latin typeface="Courier New" pitchFamily="49" charset="0"/>
                          <a:ea typeface="Arial Unicode MS" pitchFamily="34" charset="-128"/>
                          <a:cs typeface="Courier New" pitchFamily="49" charset="0"/>
                        </a:rPr>
                        <a:t>default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err="1" smtClean="0">
                          <a:solidFill>
                            <a:schemeClr val="bg1"/>
                          </a:solidFill>
                          <a:latin typeface="Courier New" pitchFamily="49" charset="0"/>
                          <a:ea typeface="Arial Unicode MS" pitchFamily="34" charset="-128"/>
                          <a:cs typeface="Courier New" pitchFamily="49" charset="0"/>
                        </a:rPr>
                        <a:t>float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err="1" smtClean="0">
                          <a:solidFill>
                            <a:schemeClr val="bg1"/>
                          </a:solidFill>
                          <a:latin typeface="Courier New" pitchFamily="49" charset="0"/>
                          <a:ea typeface="Arial Unicode MS" pitchFamily="34" charset="-128"/>
                          <a:cs typeface="Courier New" pitchFamily="49" charset="0"/>
                        </a:rPr>
                        <a:t>register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err="1" smtClean="0">
                          <a:solidFill>
                            <a:schemeClr val="bg1"/>
                          </a:solidFill>
                          <a:latin typeface="Courier New" pitchFamily="49" charset="0"/>
                          <a:ea typeface="Arial Unicode MS" pitchFamily="34" charset="-128"/>
                          <a:cs typeface="Courier New" pitchFamily="49" charset="0"/>
                        </a:rPr>
                        <a:t>struct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smtClean="0">
                          <a:solidFill>
                            <a:schemeClr val="bg1"/>
                          </a:solidFill>
                          <a:latin typeface="Courier New" pitchFamily="49" charset="0"/>
                          <a:ea typeface="Arial Unicode MS" pitchFamily="34" charset="-128"/>
                          <a:cs typeface="Courier New" pitchFamily="49" charset="0"/>
                        </a:rPr>
                        <a:t>volatile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dirty="0" smtClean="0">
                          <a:solidFill>
                            <a:schemeClr val="bg1"/>
                          </a:solidFill>
                          <a:latin typeface="Courier New" pitchFamily="49" charset="0"/>
                          <a:ea typeface="Arial Unicode MS" pitchFamily="34" charset="-128"/>
                          <a:cs typeface="Courier New" pitchFamily="49" charset="0"/>
                        </a:rPr>
                        <a:t>break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smtClean="0">
                          <a:solidFill>
                            <a:schemeClr val="bg1"/>
                          </a:solidFill>
                          <a:latin typeface="Courier New" pitchFamily="49" charset="0"/>
                          <a:ea typeface="Arial Unicode MS" pitchFamily="34" charset="-128"/>
                          <a:cs typeface="Courier New" pitchFamily="49" charset="0"/>
                        </a:rPr>
                        <a:t>do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smtClean="0">
                          <a:solidFill>
                            <a:schemeClr val="bg1"/>
                          </a:solidFill>
                          <a:latin typeface="Courier New" pitchFamily="49" charset="0"/>
                          <a:ea typeface="Arial Unicode MS" pitchFamily="34" charset="-128"/>
                          <a:cs typeface="Courier New" pitchFamily="49" charset="0"/>
                        </a:rPr>
                        <a:t>for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smtClean="0">
                          <a:solidFill>
                            <a:schemeClr val="bg1"/>
                          </a:solidFill>
                          <a:latin typeface="Courier New" pitchFamily="49" charset="0"/>
                          <a:ea typeface="Arial Unicode MS" pitchFamily="34" charset="-128"/>
                          <a:cs typeface="Courier New" pitchFamily="49" charset="0"/>
                        </a:rPr>
                        <a:t>return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err="1" smtClean="0">
                          <a:solidFill>
                            <a:schemeClr val="bg1"/>
                          </a:solidFill>
                          <a:latin typeface="Courier New" pitchFamily="49" charset="0"/>
                          <a:ea typeface="Arial Unicode MS" pitchFamily="34" charset="-128"/>
                          <a:cs typeface="Courier New" pitchFamily="49" charset="0"/>
                        </a:rPr>
                        <a:t>switch</a:t>
                      </a:r>
                      <a:r>
                        <a:rPr lang="fr-FR" sz="1800" dirty="0" smtClean="0">
                          <a:solidFill>
                            <a:schemeClr val="bg1"/>
                          </a:solidFill>
                          <a:latin typeface="Courier New" pitchFamily="49" charset="0"/>
                          <a:ea typeface="Arial Unicode MS" pitchFamily="34" charset="-128"/>
                          <a:cs typeface="Courier New" pitchFamily="49" charset="0"/>
                        </a:rPr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err="1" smtClean="0">
                          <a:solidFill>
                            <a:schemeClr val="bg1"/>
                          </a:solidFill>
                          <a:latin typeface="Courier New" pitchFamily="49" charset="0"/>
                          <a:ea typeface="Arial Unicode MS" pitchFamily="34" charset="-128"/>
                          <a:cs typeface="Courier New" pitchFamily="49" charset="0"/>
                        </a:rPr>
                        <a:t>while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dirty="0" smtClean="0">
                          <a:solidFill>
                            <a:schemeClr val="bg1"/>
                          </a:solidFill>
                          <a:latin typeface="Courier New" pitchFamily="49" charset="0"/>
                          <a:ea typeface="Arial Unicode MS" pitchFamily="34" charset="-128"/>
                          <a:cs typeface="Courier New" pitchFamily="49" charset="0"/>
                        </a:rPr>
                        <a:t>case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smtClean="0">
                          <a:solidFill>
                            <a:schemeClr val="bg1"/>
                          </a:solidFill>
                          <a:latin typeface="Courier New" pitchFamily="49" charset="0"/>
                          <a:ea typeface="Arial Unicode MS" pitchFamily="34" charset="-128"/>
                          <a:cs typeface="Courier New" pitchFamily="49" charset="0"/>
                        </a:rPr>
                        <a:t>double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err="1" smtClean="0">
                          <a:solidFill>
                            <a:schemeClr val="bg1"/>
                          </a:solidFill>
                          <a:latin typeface="Courier New" pitchFamily="49" charset="0"/>
                          <a:ea typeface="Arial Unicode MS" pitchFamily="34" charset="-128"/>
                          <a:cs typeface="Courier New" pitchFamily="49" charset="0"/>
                        </a:rPr>
                        <a:t>goto</a:t>
                      </a:r>
                      <a:r>
                        <a:rPr lang="fr-FR" sz="1800" dirty="0" smtClean="0">
                          <a:solidFill>
                            <a:schemeClr val="bg1"/>
                          </a:solidFill>
                          <a:latin typeface="Courier New" pitchFamily="49" charset="0"/>
                          <a:ea typeface="Arial Unicode MS" pitchFamily="34" charset="-128"/>
                          <a:cs typeface="Courier New" pitchFamily="49" charset="0"/>
                        </a:rPr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smtClean="0">
                          <a:solidFill>
                            <a:schemeClr val="bg1"/>
                          </a:solidFill>
                          <a:latin typeface="Courier New" pitchFamily="49" charset="0"/>
                          <a:ea typeface="Arial Unicode MS" pitchFamily="34" charset="-128"/>
                          <a:cs typeface="Courier New" pitchFamily="49" charset="0"/>
                        </a:rPr>
                        <a:t>short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err="1" smtClean="0">
                          <a:solidFill>
                            <a:schemeClr val="bg1"/>
                          </a:solidFill>
                          <a:latin typeface="Courier New" pitchFamily="49" charset="0"/>
                          <a:ea typeface="Arial Unicode MS" pitchFamily="34" charset="-128"/>
                          <a:cs typeface="Courier New" pitchFamily="49" charset="0"/>
                        </a:rPr>
                        <a:t>typedef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dirty="0" smtClean="0">
                          <a:solidFill>
                            <a:schemeClr val="bg1"/>
                          </a:solidFill>
                          <a:latin typeface="Courier New" pitchFamily="49" charset="0"/>
                          <a:ea typeface="Arial Unicode MS" pitchFamily="34" charset="-128"/>
                          <a:cs typeface="Courier New" pitchFamily="49" charset="0"/>
                        </a:rPr>
                        <a:t>char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err="1" smtClean="0">
                          <a:solidFill>
                            <a:schemeClr val="bg1"/>
                          </a:solidFill>
                          <a:latin typeface="Courier New" pitchFamily="49" charset="0"/>
                          <a:ea typeface="Arial Unicode MS" pitchFamily="34" charset="-128"/>
                          <a:cs typeface="Courier New" pitchFamily="49" charset="0"/>
                        </a:rPr>
                        <a:t>else</a:t>
                      </a:r>
                      <a:r>
                        <a:rPr lang="fr-FR" sz="1800" dirty="0" smtClean="0">
                          <a:solidFill>
                            <a:schemeClr val="bg1"/>
                          </a:solidFill>
                          <a:latin typeface="Courier New" pitchFamily="49" charset="0"/>
                          <a:ea typeface="Arial Unicode MS" pitchFamily="34" charset="-128"/>
                          <a:cs typeface="Courier New" pitchFamily="49" charset="0"/>
                        </a:rPr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smtClean="0">
                          <a:solidFill>
                            <a:schemeClr val="bg1"/>
                          </a:solidFill>
                          <a:latin typeface="Courier New" pitchFamily="49" charset="0"/>
                          <a:ea typeface="Arial Unicode MS" pitchFamily="34" charset="-128"/>
                          <a:cs typeface="Courier New" pitchFamily="49" charset="0"/>
                        </a:rPr>
                        <a:t>if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err="1" smtClean="0">
                          <a:solidFill>
                            <a:schemeClr val="bg1"/>
                          </a:solidFill>
                          <a:latin typeface="Courier New" pitchFamily="49" charset="0"/>
                          <a:ea typeface="Arial Unicode MS" pitchFamily="34" charset="-128"/>
                          <a:cs typeface="Courier New" pitchFamily="49" charset="0"/>
                        </a:rPr>
                        <a:t>signed</a:t>
                      </a:r>
                      <a:r>
                        <a:rPr lang="fr-FR" sz="1800" dirty="0" smtClean="0">
                          <a:solidFill>
                            <a:schemeClr val="bg1"/>
                          </a:solidFill>
                          <a:latin typeface="Courier New" pitchFamily="49" charset="0"/>
                          <a:ea typeface="Arial Unicode MS" pitchFamily="34" charset="-128"/>
                          <a:cs typeface="Courier New" pitchFamily="49" charset="0"/>
                        </a:rPr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smtClean="0">
                          <a:solidFill>
                            <a:schemeClr val="bg1"/>
                          </a:solidFill>
                          <a:latin typeface="Courier New" pitchFamily="49" charset="0"/>
                          <a:ea typeface="Arial Unicode MS" pitchFamily="34" charset="-128"/>
                          <a:cs typeface="Courier New" pitchFamily="49" charset="0"/>
                        </a:rPr>
                        <a:t>union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dirty="0" err="1" smtClean="0">
                          <a:solidFill>
                            <a:schemeClr val="bg1"/>
                          </a:solidFill>
                          <a:latin typeface="Courier New" pitchFamily="49" charset="0"/>
                          <a:ea typeface="Arial Unicode MS" pitchFamily="34" charset="-128"/>
                          <a:cs typeface="Courier New" pitchFamily="49" charset="0"/>
                        </a:rPr>
                        <a:t>const</a:t>
                      </a:r>
                      <a:r>
                        <a:rPr lang="fr-FR" sz="1800" dirty="0" smtClean="0">
                          <a:solidFill>
                            <a:schemeClr val="bg1"/>
                          </a:solidFill>
                          <a:latin typeface="Courier New" pitchFamily="49" charset="0"/>
                          <a:ea typeface="Arial Unicode MS" pitchFamily="34" charset="-128"/>
                          <a:cs typeface="Courier New" pitchFamily="49" charset="0"/>
                        </a:rPr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err="1" smtClean="0">
                          <a:solidFill>
                            <a:schemeClr val="bg1"/>
                          </a:solidFill>
                          <a:latin typeface="Courier New" pitchFamily="49" charset="0"/>
                          <a:ea typeface="Arial Unicode MS" pitchFamily="34" charset="-128"/>
                          <a:cs typeface="Courier New" pitchFamily="49" charset="0"/>
                        </a:rPr>
                        <a:t>enum</a:t>
                      </a:r>
                      <a:r>
                        <a:rPr lang="fr-FR" sz="1800" dirty="0" smtClean="0">
                          <a:solidFill>
                            <a:schemeClr val="bg1"/>
                          </a:solidFill>
                          <a:latin typeface="Courier New" pitchFamily="49" charset="0"/>
                          <a:ea typeface="Arial Unicode MS" pitchFamily="34" charset="-128"/>
                          <a:cs typeface="Courier New" pitchFamily="49" charset="0"/>
                        </a:rPr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err="1" smtClean="0">
                          <a:solidFill>
                            <a:schemeClr val="bg1"/>
                          </a:solidFill>
                          <a:latin typeface="Courier New" pitchFamily="49" charset="0"/>
                          <a:ea typeface="Arial Unicode MS" pitchFamily="34" charset="-128"/>
                          <a:cs typeface="Courier New" pitchFamily="49" charset="0"/>
                        </a:rPr>
                        <a:t>int</a:t>
                      </a:r>
                      <a:r>
                        <a:rPr lang="fr-FR" sz="1800" dirty="0" smtClean="0">
                          <a:solidFill>
                            <a:schemeClr val="bg1"/>
                          </a:solidFill>
                          <a:latin typeface="Courier New" pitchFamily="49" charset="0"/>
                          <a:ea typeface="Arial Unicode MS" pitchFamily="34" charset="-128"/>
                          <a:cs typeface="Courier New" pitchFamily="49" charset="0"/>
                        </a:rPr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err="1" smtClean="0">
                          <a:solidFill>
                            <a:schemeClr val="bg1"/>
                          </a:solidFill>
                          <a:latin typeface="Courier New" pitchFamily="49" charset="0"/>
                          <a:ea typeface="Arial Unicode MS" pitchFamily="34" charset="-128"/>
                          <a:cs typeface="Courier New" pitchFamily="49" charset="0"/>
                        </a:rPr>
                        <a:t>sizeof</a:t>
                      </a:r>
                      <a:r>
                        <a:rPr lang="fr-FR" sz="1800" dirty="0" smtClean="0">
                          <a:solidFill>
                            <a:schemeClr val="bg1"/>
                          </a:solidFill>
                          <a:latin typeface="Courier New" pitchFamily="49" charset="0"/>
                          <a:ea typeface="Arial Unicode MS" pitchFamily="34" charset="-128"/>
                          <a:cs typeface="Courier New" pitchFamily="49" charset="0"/>
                        </a:rPr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err="1" smtClean="0">
                          <a:solidFill>
                            <a:schemeClr val="bg1"/>
                          </a:solidFill>
                          <a:latin typeface="Courier New" pitchFamily="49" charset="0"/>
                          <a:ea typeface="Arial Unicode MS" pitchFamily="34" charset="-128"/>
                          <a:cs typeface="Courier New" pitchFamily="49" charset="0"/>
                        </a:rPr>
                        <a:t>unsigned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dirty="0" smtClean="0">
                          <a:solidFill>
                            <a:schemeClr val="bg1"/>
                          </a:solidFill>
                          <a:latin typeface="Courier New" pitchFamily="49" charset="0"/>
                          <a:ea typeface="Arial Unicode MS" pitchFamily="34" charset="-128"/>
                          <a:cs typeface="Courier New" pitchFamily="49" charset="0"/>
                        </a:rPr>
                        <a:t>continue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err="1" smtClean="0">
                          <a:solidFill>
                            <a:schemeClr val="bg1"/>
                          </a:solidFill>
                          <a:latin typeface="Courier New" pitchFamily="49" charset="0"/>
                          <a:ea typeface="Arial Unicode MS" pitchFamily="34" charset="-128"/>
                          <a:cs typeface="Courier New" pitchFamily="49" charset="0"/>
                        </a:rPr>
                        <a:t>extern</a:t>
                      </a:r>
                      <a:r>
                        <a:rPr lang="fr-FR" sz="1800" dirty="0" smtClean="0">
                          <a:solidFill>
                            <a:schemeClr val="bg1"/>
                          </a:solidFill>
                          <a:latin typeface="Courier New" pitchFamily="49" charset="0"/>
                          <a:ea typeface="Arial Unicode MS" pitchFamily="34" charset="-128"/>
                          <a:cs typeface="Courier New" pitchFamily="49" charset="0"/>
                        </a:rPr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smtClean="0">
                          <a:solidFill>
                            <a:schemeClr val="bg1"/>
                          </a:solidFill>
                          <a:latin typeface="Courier New" pitchFamily="49" charset="0"/>
                          <a:ea typeface="Arial Unicode MS" pitchFamily="34" charset="-128"/>
                          <a:cs typeface="Courier New" pitchFamily="49" charset="0"/>
                        </a:rPr>
                        <a:t>long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err="1" smtClean="0">
                          <a:solidFill>
                            <a:schemeClr val="bg1"/>
                          </a:solidFill>
                          <a:latin typeface="Courier New" pitchFamily="49" charset="0"/>
                          <a:ea typeface="Arial Unicode MS" pitchFamily="34" charset="-128"/>
                          <a:cs typeface="Courier New" pitchFamily="49" charset="0"/>
                        </a:rPr>
                        <a:t>static</a:t>
                      </a:r>
                      <a:r>
                        <a:rPr lang="fr-FR" sz="1800" dirty="0" smtClean="0">
                          <a:solidFill>
                            <a:schemeClr val="bg1"/>
                          </a:solidFill>
                          <a:latin typeface="Courier New" pitchFamily="49" charset="0"/>
                          <a:ea typeface="Arial Unicode MS" pitchFamily="34" charset="-128"/>
                          <a:cs typeface="Courier New" pitchFamily="49" charset="0"/>
                        </a:rPr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err="1" smtClean="0">
                          <a:solidFill>
                            <a:schemeClr val="bg1"/>
                          </a:solidFill>
                          <a:latin typeface="Courier New" pitchFamily="49" charset="0"/>
                          <a:ea typeface="Arial Unicode MS" pitchFamily="34" charset="-128"/>
                          <a:cs typeface="Courier New" pitchFamily="49" charset="0"/>
                        </a:rPr>
                        <a:t>void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5" name="Straight Connector 14"/>
          <p:cNvCxnSpPr/>
          <p:nvPr/>
        </p:nvCxnSpPr>
        <p:spPr>
          <a:xfrm>
            <a:off x="0" y="1066800"/>
            <a:ext cx="9144000" cy="1588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38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Langage C</a:t>
            </a:r>
            <a:endParaRPr lang="fr-FR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8667752" y="-76200"/>
            <a:ext cx="571504" cy="365125"/>
          </a:xfrm>
        </p:spPr>
        <p:txBody>
          <a:bodyPr/>
          <a:lstStyle/>
          <a:p>
            <a:r>
              <a:rPr lang="en-US" sz="90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/  )</a:t>
            </a:r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382000" y="-76176"/>
            <a:ext cx="490526" cy="365125"/>
          </a:xfrm>
        </p:spPr>
        <p:txBody>
          <a:bodyPr/>
          <a:lstStyle/>
          <a:p>
            <a:r>
              <a:rPr lang="en-US" sz="900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( </a:t>
            </a:r>
            <a:fld id="{B6F15528-21DE-4FAA-801E-634DDDAF4B2B}" type="slidenum">
              <a:rPr lang="en-US" sz="90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pPr/>
              <a:t>15</a:t>
            </a:fld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990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>
                <a:solidFill>
                  <a:srgbClr val="FFFF00"/>
                </a:solidFill>
              </a:rPr>
              <a:t>I.</a:t>
            </a:r>
            <a:r>
              <a:rPr lang="fr-FR" dirty="0" smtClean="0">
                <a:solidFill>
                  <a:schemeClr val="bg1"/>
                </a:solidFill>
              </a:rPr>
              <a:t>	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II.	III.	IV.	V.	VI.	VII.	VIII.	IX.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380081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 indent="-540000">
              <a:spcBef>
                <a:spcPts val="600"/>
              </a:spcBef>
              <a:spcAft>
                <a:spcPts val="600"/>
              </a:spcAft>
            </a:pPr>
            <a:r>
              <a:rPr lang="fr-FR" sz="1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Généralités sur le C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609600"/>
            <a:ext cx="5181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7200" lvl="1" indent="-540000">
              <a:spcBef>
                <a:spcPts val="600"/>
              </a:spcBef>
              <a:spcAft>
                <a:spcPts val="600"/>
              </a:spcAft>
            </a:pP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2)	Quelques règles d’écriture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0" y="1495485"/>
            <a:ext cx="9144000" cy="1800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-457200">
              <a:buFont typeface="Wingdings" pitchFamily="2" charset="2"/>
              <a:buChar char="q"/>
            </a:pP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Les  séparateurs</a:t>
            </a:r>
          </a:p>
          <a:p>
            <a:pPr lvl="1" indent="-457200"/>
            <a:endParaRPr lang="fr-FR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2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Deux </a:t>
            </a:r>
            <a:r>
              <a:rPr lang="fr-FR" sz="1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identificateurs successifs </a:t>
            </a: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entre lesquels la syntaxe n’impose aucun signe particulier (tel que : , = ; * ( ) [ ] { }) </a:t>
            </a:r>
            <a:r>
              <a:rPr lang="fr-FR" sz="1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doivent être séparés </a:t>
            </a: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soit par un </a:t>
            </a:r>
            <a:r>
              <a:rPr lang="fr-FR" sz="1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espace</a:t>
            </a: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soit par une </a:t>
            </a:r>
            <a:r>
              <a:rPr lang="fr-FR" sz="1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fin de ligne</a:t>
            </a:r>
          </a:p>
          <a:p>
            <a:pPr lvl="2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 revanche, </a:t>
            </a:r>
            <a:r>
              <a:rPr lang="fr-FR" sz="1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dès que la syntaxe impose </a:t>
            </a: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 </a:t>
            </a:r>
            <a:r>
              <a:rPr lang="fr-FR" sz="1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séparateur</a:t>
            </a: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quelconque, il n’est alors </a:t>
            </a:r>
            <a:r>
              <a:rPr lang="fr-FR" sz="1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pas</a:t>
            </a: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nécessaire de prévoir </a:t>
            </a:r>
            <a:r>
              <a:rPr lang="fr-FR" sz="1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d’espaces supplémentaires</a:t>
            </a:r>
            <a:endParaRPr lang="fr-FR" sz="16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90600" y="3962400"/>
            <a:ext cx="7162800" cy="830997"/>
          </a:xfrm>
          <a:prstGeom prst="rect">
            <a:avLst/>
          </a:prstGeom>
          <a:solidFill>
            <a:srgbClr val="100468"/>
          </a:solidFill>
          <a:ln w="1905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r>
              <a:rPr lang="fr-FR" sz="1600" dirty="0" err="1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int</a:t>
            </a:r>
            <a:r>
              <a:rPr lang="fr-FR" sz="1600" dirty="0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fr-FR" sz="1600" dirty="0" err="1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x,y</a:t>
            </a:r>
            <a:r>
              <a:rPr lang="fr-FR" sz="1600" dirty="0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		//ok </a:t>
            </a:r>
          </a:p>
          <a:p>
            <a:endParaRPr lang="fr-FR" sz="1600" dirty="0" smtClean="0">
              <a:solidFill>
                <a:schemeClr val="bg1"/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r>
              <a:rPr lang="fr-FR" sz="1600" dirty="0" err="1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intx,y</a:t>
            </a:r>
            <a:r>
              <a:rPr lang="fr-FR" sz="1600" dirty="0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		//NO</a:t>
            </a:r>
            <a:endParaRPr lang="fr-FR" sz="1600" dirty="0">
              <a:solidFill>
                <a:schemeClr val="bg1"/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990600" y="5112603"/>
            <a:ext cx="7162800" cy="830997"/>
          </a:xfrm>
          <a:prstGeom prst="rect">
            <a:avLst/>
          </a:prstGeom>
          <a:solidFill>
            <a:srgbClr val="100468"/>
          </a:solidFill>
          <a:ln w="1905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r>
              <a:rPr lang="fr-FR" sz="1600" dirty="0" err="1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int</a:t>
            </a:r>
            <a:r>
              <a:rPr lang="fr-FR" sz="1600" dirty="0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fr-FR" sz="1600" dirty="0" err="1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n,compte</a:t>
            </a:r>
            <a:r>
              <a:rPr lang="fr-FR" sz="1600" dirty="0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,</a:t>
            </a:r>
            <a:r>
              <a:rPr lang="fr-FR" sz="1600" dirty="0" err="1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total,p</a:t>
            </a:r>
            <a:r>
              <a:rPr lang="fr-FR" sz="1600" dirty="0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		//ok</a:t>
            </a:r>
          </a:p>
          <a:p>
            <a:endParaRPr lang="fr-FR" sz="1600" dirty="0" smtClean="0">
              <a:solidFill>
                <a:schemeClr val="bg1"/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r>
              <a:rPr lang="fr-FR" sz="1600" dirty="0" err="1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int</a:t>
            </a:r>
            <a:r>
              <a:rPr lang="fr-FR" sz="1600" dirty="0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n, compte, total, p	//ok</a:t>
            </a:r>
            <a:endParaRPr lang="fr-FR" sz="1600" dirty="0">
              <a:solidFill>
                <a:schemeClr val="bg1"/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0" y="1066800"/>
            <a:ext cx="9144000" cy="1588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38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Langage C</a:t>
            </a:r>
            <a:endParaRPr lang="fr-FR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8667752" y="-76200"/>
            <a:ext cx="571504" cy="365125"/>
          </a:xfrm>
        </p:spPr>
        <p:txBody>
          <a:bodyPr/>
          <a:lstStyle/>
          <a:p>
            <a:r>
              <a:rPr lang="en-US" sz="90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/  )</a:t>
            </a:r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382000" y="-76176"/>
            <a:ext cx="490526" cy="365125"/>
          </a:xfrm>
        </p:spPr>
        <p:txBody>
          <a:bodyPr/>
          <a:lstStyle/>
          <a:p>
            <a:r>
              <a:rPr lang="en-US" sz="900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( </a:t>
            </a:r>
            <a:fld id="{B6F15528-21DE-4FAA-801E-634DDDAF4B2B}" type="slidenum">
              <a:rPr lang="en-US" sz="90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pPr/>
              <a:t>16</a:t>
            </a:fld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990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>
                <a:solidFill>
                  <a:srgbClr val="FFFF00"/>
                </a:solidFill>
              </a:rPr>
              <a:t>I.</a:t>
            </a:r>
            <a:r>
              <a:rPr lang="fr-FR" dirty="0" smtClean="0">
                <a:solidFill>
                  <a:schemeClr val="bg1"/>
                </a:solidFill>
              </a:rPr>
              <a:t>	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II.	III.	IV.	V.	VI.	VII.	VIII.	IX.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380081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 indent="-540000">
              <a:spcBef>
                <a:spcPts val="600"/>
              </a:spcBef>
              <a:spcAft>
                <a:spcPts val="600"/>
              </a:spcAft>
            </a:pPr>
            <a:r>
              <a:rPr lang="fr-FR" sz="1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Généralités sur le C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609600"/>
            <a:ext cx="5181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7200" lvl="1" indent="-540000">
              <a:spcBef>
                <a:spcPts val="600"/>
              </a:spcBef>
              <a:spcAft>
                <a:spcPts val="600"/>
              </a:spcAft>
            </a:pP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2)	Quelques règles d’écriture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0" y="1495485"/>
            <a:ext cx="9144000" cy="907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-457200">
              <a:buFont typeface="Wingdings" pitchFamily="2" charset="2"/>
              <a:buChar char="q"/>
            </a:pP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Les  commentaires</a:t>
            </a:r>
          </a:p>
          <a:p>
            <a:pPr lvl="1" indent="-457200"/>
            <a:endParaRPr lang="fr-FR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2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Formés de caractères quelconques placés entre les symboles </a:t>
            </a:r>
            <a:r>
              <a:rPr lang="fr-FR" sz="1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/*</a:t>
            </a: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et </a:t>
            </a:r>
            <a:r>
              <a:rPr lang="fr-FR" sz="1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*/</a:t>
            </a:r>
            <a:endParaRPr lang="fr-FR" sz="16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90600" y="2819400"/>
            <a:ext cx="7162800" cy="3785652"/>
          </a:xfrm>
          <a:prstGeom prst="rect">
            <a:avLst/>
          </a:prstGeom>
          <a:solidFill>
            <a:srgbClr val="100468"/>
          </a:solidFill>
          <a:ln w="1905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r>
              <a:rPr lang="fr-FR" sz="1600" dirty="0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/* programme de calcul de racines carrées */</a:t>
            </a:r>
          </a:p>
          <a:p>
            <a:endParaRPr lang="fr-FR" sz="1600" dirty="0" smtClean="0">
              <a:solidFill>
                <a:schemeClr val="bg1"/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r>
              <a:rPr lang="fr-FR" sz="1600" dirty="0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/* commentaire fantaisiste &amp;ç§{&lt;&gt;} ?%!!!!!! */</a:t>
            </a:r>
          </a:p>
          <a:p>
            <a:endParaRPr lang="fr-FR" sz="1600" dirty="0" smtClean="0">
              <a:solidFill>
                <a:schemeClr val="bg1"/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r>
              <a:rPr lang="fr-FR" sz="1600" dirty="0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/* commentaire s’étendant </a:t>
            </a:r>
          </a:p>
          <a:p>
            <a:r>
              <a:rPr lang="fr-FR" sz="1600" dirty="0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sur plusieurs lignes</a:t>
            </a:r>
          </a:p>
          <a:p>
            <a:r>
              <a:rPr lang="fr-FR" sz="1600" dirty="0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de programme source    */</a:t>
            </a:r>
          </a:p>
          <a:p>
            <a:endParaRPr lang="fr-FR" sz="1600" dirty="0" smtClean="0">
              <a:solidFill>
                <a:schemeClr val="bg1"/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r>
              <a:rPr lang="fr-FR" sz="1600" dirty="0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/* ============================================</a:t>
            </a:r>
          </a:p>
          <a:p>
            <a:r>
              <a:rPr lang="fr-FR" sz="1600" dirty="0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*    commentaire quelque peu esthétique    *</a:t>
            </a:r>
          </a:p>
          <a:p>
            <a:r>
              <a:rPr lang="fr-FR" sz="1600" dirty="0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*    et encadré, pouvant servir,         *</a:t>
            </a:r>
          </a:p>
          <a:p>
            <a:r>
              <a:rPr lang="fr-FR" sz="1600" dirty="0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*    par exemple, d’en-tête de programme   *</a:t>
            </a:r>
          </a:p>
          <a:p>
            <a:r>
              <a:rPr lang="fr-FR" sz="1600" dirty="0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============================================ */</a:t>
            </a:r>
          </a:p>
          <a:p>
            <a:endParaRPr lang="fr-FR" sz="1600" dirty="0" smtClean="0">
              <a:solidFill>
                <a:schemeClr val="bg1"/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r>
              <a:rPr lang="fr-FR" sz="1600" dirty="0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// formule de politesse</a:t>
            </a:r>
            <a:endParaRPr lang="fr-FR" sz="1600" dirty="0">
              <a:solidFill>
                <a:schemeClr val="bg1"/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0" y="1066800"/>
            <a:ext cx="9144000" cy="1588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38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Langage C</a:t>
            </a:r>
            <a:endParaRPr lang="fr-FR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8667752" y="-76200"/>
            <a:ext cx="571504" cy="365125"/>
          </a:xfrm>
        </p:spPr>
        <p:txBody>
          <a:bodyPr/>
          <a:lstStyle/>
          <a:p>
            <a:r>
              <a:rPr lang="en-US" sz="90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/  )</a:t>
            </a:r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382000" y="-76176"/>
            <a:ext cx="490526" cy="365125"/>
          </a:xfrm>
        </p:spPr>
        <p:txBody>
          <a:bodyPr/>
          <a:lstStyle/>
          <a:p>
            <a:r>
              <a:rPr lang="en-US" sz="900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( </a:t>
            </a:r>
            <a:fld id="{B6F15528-21DE-4FAA-801E-634DDDAF4B2B}" type="slidenum">
              <a:rPr lang="en-US" sz="90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pPr/>
              <a:t>17</a:t>
            </a:fld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990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>
                <a:solidFill>
                  <a:srgbClr val="FFFF00"/>
                </a:solidFill>
              </a:rPr>
              <a:t>I.</a:t>
            </a:r>
            <a:r>
              <a:rPr lang="fr-FR" dirty="0" smtClean="0">
                <a:solidFill>
                  <a:schemeClr val="bg1"/>
                </a:solidFill>
              </a:rPr>
              <a:t>	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II.	III.	IV.	V.	VI.	VII.	VIII.	IX.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380081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 indent="-540000">
              <a:spcBef>
                <a:spcPts val="600"/>
              </a:spcBef>
              <a:spcAft>
                <a:spcPts val="600"/>
              </a:spcAft>
            </a:pPr>
            <a:r>
              <a:rPr lang="fr-FR" sz="1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Généralités sur le C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609600"/>
            <a:ext cx="5181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7200" lvl="1" indent="-540000">
              <a:spcBef>
                <a:spcPts val="600"/>
              </a:spcBef>
              <a:spcAft>
                <a:spcPts val="600"/>
              </a:spcAft>
            </a:pP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3)	 Création d’un programme en langage C</a:t>
            </a:r>
          </a:p>
        </p:txBody>
      </p:sp>
      <p:sp>
        <p:nvSpPr>
          <p:cNvPr id="13" name="Rectangle 12"/>
          <p:cNvSpPr/>
          <p:nvPr/>
        </p:nvSpPr>
        <p:spPr>
          <a:xfrm>
            <a:off x="0" y="1495485"/>
            <a:ext cx="9144000" cy="22006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-457200">
              <a:buFont typeface="Wingdings" pitchFamily="2" charset="2"/>
              <a:buChar char="q"/>
            </a:pP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L’édition du programme</a:t>
            </a:r>
          </a:p>
          <a:p>
            <a:pPr lvl="1" indent="-457200">
              <a:buFont typeface="Wingdings" pitchFamily="2" charset="2"/>
              <a:buChar char="q"/>
            </a:pPr>
            <a:endParaRPr lang="fr-FR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2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 saisie qui consiste à créer tout ou partie du texte d’un programme qu’on nomme          « </a:t>
            </a:r>
            <a:r>
              <a:rPr lang="fr-FR" sz="1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programme source </a:t>
            </a: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»</a:t>
            </a:r>
          </a:p>
          <a:p>
            <a:pPr lvl="2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Ce texte sera conservé dans un fichier que l’on nommera « </a:t>
            </a:r>
            <a:r>
              <a:rPr lang="fr-FR" sz="1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fichier source </a:t>
            </a: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».</a:t>
            </a:r>
          </a:p>
          <a:p>
            <a:pPr lvl="2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Ce fichier est caractérisé par ce qu’on appelle une « extension », les fichiers source porteront l’extension « </a:t>
            </a:r>
            <a:r>
              <a:rPr lang="fr-FR" sz="1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.c </a:t>
            </a: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»</a:t>
            </a:r>
            <a:endParaRPr lang="fr-FR" sz="16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1066800"/>
            <a:ext cx="9144000" cy="1588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38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Langage C</a:t>
            </a:r>
            <a:endParaRPr lang="fr-FR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8667752" y="-76200"/>
            <a:ext cx="571504" cy="365125"/>
          </a:xfrm>
        </p:spPr>
        <p:txBody>
          <a:bodyPr/>
          <a:lstStyle/>
          <a:p>
            <a:r>
              <a:rPr lang="en-US" sz="90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/  )</a:t>
            </a:r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382000" y="-76176"/>
            <a:ext cx="490526" cy="365125"/>
          </a:xfrm>
        </p:spPr>
        <p:txBody>
          <a:bodyPr/>
          <a:lstStyle/>
          <a:p>
            <a:r>
              <a:rPr lang="en-US" sz="900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( </a:t>
            </a:r>
            <a:fld id="{B6F15528-21DE-4FAA-801E-634DDDAF4B2B}" type="slidenum">
              <a:rPr lang="en-US" sz="90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pPr/>
              <a:t>18</a:t>
            </a:fld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990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>
                <a:solidFill>
                  <a:srgbClr val="FFFF00"/>
                </a:solidFill>
              </a:rPr>
              <a:t>I.</a:t>
            </a:r>
            <a:r>
              <a:rPr lang="fr-FR" dirty="0" smtClean="0">
                <a:solidFill>
                  <a:schemeClr val="bg1"/>
                </a:solidFill>
              </a:rPr>
              <a:t>	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II.	III.	IV.	V.	VI.	VII.	VIII.	IX.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380081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 indent="-540000">
              <a:spcBef>
                <a:spcPts val="600"/>
              </a:spcBef>
              <a:spcAft>
                <a:spcPts val="600"/>
              </a:spcAft>
            </a:pPr>
            <a:r>
              <a:rPr lang="fr-FR" sz="1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Généralités sur le C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609600"/>
            <a:ext cx="5181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7200" lvl="1" indent="-540000">
              <a:spcBef>
                <a:spcPts val="600"/>
              </a:spcBef>
              <a:spcAft>
                <a:spcPts val="600"/>
              </a:spcAft>
            </a:pP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3)	 Création d’un programme en langage C</a:t>
            </a:r>
          </a:p>
        </p:txBody>
      </p:sp>
      <p:sp>
        <p:nvSpPr>
          <p:cNvPr id="13" name="Rectangle 12"/>
          <p:cNvSpPr/>
          <p:nvPr/>
        </p:nvSpPr>
        <p:spPr>
          <a:xfrm>
            <a:off x="0" y="1495485"/>
            <a:ext cx="9144000" cy="324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-457200">
              <a:buFont typeface="Wingdings" pitchFamily="2" charset="2"/>
              <a:buChar char="q"/>
            </a:pP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  compilation</a:t>
            </a:r>
          </a:p>
          <a:p>
            <a:pPr lvl="1" indent="-457200"/>
            <a:endParaRPr lang="fr-FR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2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Elle consiste à </a:t>
            </a:r>
            <a:r>
              <a:rPr lang="fr-FR" sz="1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traduire</a:t>
            </a: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le programme </a:t>
            </a:r>
            <a:r>
              <a:rPr lang="fr-FR" sz="1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source</a:t>
            </a: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(ou le contenu d’un fichier source) en </a:t>
            </a:r>
            <a:r>
              <a:rPr lang="fr-FR" sz="1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langage machine</a:t>
            </a: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en faisant appel à un programme nommé compilateur</a:t>
            </a:r>
          </a:p>
          <a:p>
            <a:pPr lvl="2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L’opération de compilation comporte en fait deux étapes :</a:t>
            </a:r>
          </a:p>
          <a:p>
            <a:pPr lvl="3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Traitement par le </a:t>
            </a:r>
            <a:r>
              <a:rPr lang="fr-FR" sz="1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préprocesseur</a:t>
            </a: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: ce dernier </a:t>
            </a:r>
            <a:r>
              <a:rPr lang="fr-FR" sz="1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exécute</a:t>
            </a: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simplement les </a:t>
            </a:r>
            <a:r>
              <a:rPr lang="fr-FR" sz="1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directives</a:t>
            </a: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qui le concernent </a:t>
            </a:r>
          </a:p>
          <a:p>
            <a:pPr lvl="3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 compilation c’est-à-dire </a:t>
            </a:r>
            <a:r>
              <a:rPr lang="fr-FR" sz="1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traduction en langage machine </a:t>
            </a: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du texte en langage C fourni par le préprocesseur.</a:t>
            </a:r>
          </a:p>
          <a:p>
            <a:pPr lvl="3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 </a:t>
            </a:r>
            <a:r>
              <a:rPr lang="fr-FR" sz="1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résultat</a:t>
            </a: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de la compilation porte le nom de </a:t>
            </a:r>
            <a:r>
              <a:rPr lang="fr-FR" sz="1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module objet</a:t>
            </a: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fr-FR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1066800"/>
            <a:ext cx="9144000" cy="1588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38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Langage C</a:t>
            </a:r>
            <a:endParaRPr lang="fr-FR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8667752" y="-76200"/>
            <a:ext cx="571504" cy="365125"/>
          </a:xfrm>
        </p:spPr>
        <p:txBody>
          <a:bodyPr/>
          <a:lstStyle/>
          <a:p>
            <a:r>
              <a:rPr lang="en-US" sz="90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/  )</a:t>
            </a:r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382000" y="-76176"/>
            <a:ext cx="490526" cy="365125"/>
          </a:xfrm>
        </p:spPr>
        <p:txBody>
          <a:bodyPr/>
          <a:lstStyle/>
          <a:p>
            <a:r>
              <a:rPr lang="en-US" sz="900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( </a:t>
            </a:r>
            <a:fld id="{B6F15528-21DE-4FAA-801E-634DDDAF4B2B}" type="slidenum">
              <a:rPr lang="en-US" sz="90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pPr/>
              <a:t>19</a:t>
            </a:fld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990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>
                <a:solidFill>
                  <a:srgbClr val="FFFF00"/>
                </a:solidFill>
              </a:rPr>
              <a:t>I.</a:t>
            </a:r>
            <a:r>
              <a:rPr lang="fr-FR" dirty="0" smtClean="0">
                <a:solidFill>
                  <a:schemeClr val="bg1"/>
                </a:solidFill>
              </a:rPr>
              <a:t>	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II.	III.	IV.	V.	VI.	VII.	VIII.	IX.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380081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 indent="-540000">
              <a:spcBef>
                <a:spcPts val="600"/>
              </a:spcBef>
              <a:spcAft>
                <a:spcPts val="600"/>
              </a:spcAft>
            </a:pPr>
            <a:r>
              <a:rPr lang="fr-FR" sz="1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Généralités sur le C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609600"/>
            <a:ext cx="5181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7200" lvl="1" indent="-540000">
              <a:spcBef>
                <a:spcPts val="600"/>
              </a:spcBef>
              <a:spcAft>
                <a:spcPts val="600"/>
              </a:spcAft>
            </a:pP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3)	 Création d’un programme en langage C</a:t>
            </a:r>
          </a:p>
        </p:txBody>
      </p:sp>
      <p:sp>
        <p:nvSpPr>
          <p:cNvPr id="13" name="Rectangle 12"/>
          <p:cNvSpPr/>
          <p:nvPr/>
        </p:nvSpPr>
        <p:spPr>
          <a:xfrm>
            <a:off x="0" y="1495485"/>
            <a:ext cx="9144000" cy="28469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-457200">
              <a:buFont typeface="Wingdings" pitchFamily="2" charset="2"/>
              <a:buChar char="q"/>
            </a:pP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L’édition de liens</a:t>
            </a:r>
          </a:p>
          <a:p>
            <a:pPr lvl="1" indent="-457200">
              <a:buFont typeface="Wingdings" pitchFamily="2" charset="2"/>
              <a:buChar char="q"/>
            </a:pPr>
            <a:endParaRPr lang="fr-FR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2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 </a:t>
            </a:r>
            <a:r>
              <a:rPr lang="fr-FR" sz="1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module objet </a:t>
            </a: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créé par le compilateur n’est </a:t>
            </a:r>
            <a:r>
              <a:rPr lang="fr-FR" sz="1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pas</a:t>
            </a: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directement </a:t>
            </a:r>
            <a:r>
              <a:rPr lang="fr-FR" sz="1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exécutable</a:t>
            </a:r>
          </a:p>
          <a:p>
            <a:pPr lvl="2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Il lui </a:t>
            </a:r>
            <a:r>
              <a:rPr lang="fr-FR" sz="1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manque</a:t>
            </a: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les différents modules objet correspondant aux </a:t>
            </a:r>
            <a:r>
              <a:rPr lang="fr-FR" sz="1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fonctions prédéfinies </a:t>
            </a: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(comme </a:t>
            </a:r>
            <a:r>
              <a:rPr lang="fr-FR" sz="16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printf</a:t>
            </a:r>
            <a:r>
              <a:rPr lang="fr-FR" sz="1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fr-FR" sz="16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scanf</a:t>
            </a:r>
            <a:r>
              <a:rPr lang="fr-FR" sz="1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fr-FR" sz="16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sqrt</a:t>
            </a: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lvl="2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 </a:t>
            </a:r>
            <a:r>
              <a:rPr lang="fr-FR" sz="1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rôle</a:t>
            </a: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de l’éditeur de liens est de </a:t>
            </a:r>
            <a:r>
              <a:rPr lang="fr-FR" sz="1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rechercher</a:t>
            </a: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dans la </a:t>
            </a:r>
            <a:r>
              <a:rPr lang="fr-FR" sz="1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bibliothèque standard </a:t>
            </a: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les modules objet nécessaires</a:t>
            </a:r>
          </a:p>
          <a:p>
            <a:pPr lvl="2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 </a:t>
            </a:r>
            <a:r>
              <a:rPr lang="fr-FR" sz="1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résultat de l’édition de liens</a:t>
            </a: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est ce que l’on nomme un </a:t>
            </a:r>
            <a:r>
              <a:rPr lang="fr-FR" sz="1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programme exécutable</a:t>
            </a: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c’est-à-dire un ensemble autonome d’instructions en langage machine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1066800"/>
            <a:ext cx="9144000" cy="1588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38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Langage C</a:t>
            </a:r>
            <a:endParaRPr lang="fr-FR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8667752" y="-76200"/>
            <a:ext cx="571504" cy="365125"/>
          </a:xfrm>
        </p:spPr>
        <p:txBody>
          <a:bodyPr/>
          <a:lstStyle/>
          <a:p>
            <a:r>
              <a:rPr lang="en-US" sz="90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/  )</a:t>
            </a:r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382000" y="-76176"/>
            <a:ext cx="490526" cy="365125"/>
          </a:xfrm>
        </p:spPr>
        <p:txBody>
          <a:bodyPr/>
          <a:lstStyle/>
          <a:p>
            <a:r>
              <a:rPr lang="en-US" sz="900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( </a:t>
            </a:r>
            <a:fld id="{B6F15528-21DE-4FAA-801E-634DDDAF4B2B}" type="slidenum">
              <a:rPr lang="en-US" sz="90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pPr/>
              <a:t>2</a:t>
            </a:fld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990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>
                <a:solidFill>
                  <a:srgbClr val="FFFF00"/>
                </a:solidFill>
              </a:rPr>
              <a:t>I.</a:t>
            </a:r>
            <a:r>
              <a:rPr lang="fr-FR" dirty="0" smtClean="0">
                <a:solidFill>
                  <a:schemeClr val="bg1"/>
                </a:solidFill>
              </a:rPr>
              <a:t>	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II.	III.	IV.	V.	VI.	VII.	VIII.	IX.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380081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 indent="-540000">
              <a:spcBef>
                <a:spcPts val="600"/>
              </a:spcBef>
              <a:spcAft>
                <a:spcPts val="600"/>
              </a:spcAft>
            </a:pPr>
            <a:r>
              <a:rPr lang="fr-FR" sz="1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Généralités sur le C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20521" y="1277064"/>
            <a:ext cx="8153400" cy="5047536"/>
          </a:xfrm>
          <a:prstGeom prst="rect">
            <a:avLst/>
          </a:prstGeom>
          <a:solidFill>
            <a:srgbClr val="100468"/>
          </a:solidFill>
          <a:ln w="1905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r>
              <a:rPr lang="fr-FR" sz="1400" dirty="0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#</a:t>
            </a:r>
            <a:r>
              <a:rPr lang="fr-FR" sz="1400" dirty="0" err="1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include</a:t>
            </a:r>
            <a:r>
              <a:rPr lang="fr-FR" sz="1400" dirty="0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&lt;</a:t>
            </a:r>
            <a:r>
              <a:rPr lang="fr-FR" sz="1400" dirty="0" err="1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stdio.h</a:t>
            </a:r>
            <a:r>
              <a:rPr lang="fr-FR" sz="1400" dirty="0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&gt;</a:t>
            </a:r>
          </a:p>
          <a:p>
            <a:r>
              <a:rPr lang="fr-FR" sz="1400" dirty="0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#</a:t>
            </a:r>
            <a:r>
              <a:rPr lang="fr-FR" sz="1400" dirty="0" err="1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include</a:t>
            </a:r>
            <a:r>
              <a:rPr lang="fr-FR" sz="1400" dirty="0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&lt;</a:t>
            </a:r>
            <a:r>
              <a:rPr lang="fr-FR" sz="1400" dirty="0" err="1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math.h</a:t>
            </a:r>
            <a:r>
              <a:rPr lang="fr-FR" sz="1400" dirty="0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&gt;</a:t>
            </a:r>
          </a:p>
          <a:p>
            <a:r>
              <a:rPr lang="fr-FR" sz="1400" dirty="0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#</a:t>
            </a:r>
            <a:r>
              <a:rPr lang="fr-FR" sz="1400" dirty="0" err="1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define</a:t>
            </a:r>
            <a:r>
              <a:rPr lang="fr-FR" sz="1400" dirty="0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NFOIS 5 </a:t>
            </a:r>
          </a:p>
          <a:p>
            <a:r>
              <a:rPr lang="fr-FR" sz="1400" dirty="0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main()</a:t>
            </a:r>
          </a:p>
          <a:p>
            <a:r>
              <a:rPr lang="fr-FR" sz="1400" dirty="0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{  </a:t>
            </a:r>
            <a:r>
              <a:rPr lang="fr-FR" sz="1400" dirty="0" err="1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int</a:t>
            </a:r>
            <a:r>
              <a:rPr lang="fr-FR" sz="1400" dirty="0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i ;  </a:t>
            </a:r>
          </a:p>
          <a:p>
            <a:r>
              <a:rPr lang="fr-FR" sz="1400" dirty="0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fr-FR" sz="1400" dirty="0" err="1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float</a:t>
            </a:r>
            <a:r>
              <a:rPr lang="fr-FR" sz="1400" dirty="0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x ;</a:t>
            </a:r>
          </a:p>
          <a:p>
            <a:r>
              <a:rPr lang="fr-FR" sz="1400" dirty="0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fr-FR" sz="1400" dirty="0" err="1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float</a:t>
            </a:r>
            <a:r>
              <a:rPr lang="fr-FR" sz="1400" dirty="0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fr-FR" sz="1400" dirty="0" err="1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racx</a:t>
            </a:r>
            <a:r>
              <a:rPr lang="fr-FR" sz="1400" dirty="0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;      </a:t>
            </a:r>
          </a:p>
          <a:p>
            <a:r>
              <a:rPr lang="fr-FR" sz="1400" dirty="0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</a:p>
          <a:p>
            <a:r>
              <a:rPr lang="fr-FR" sz="1400" dirty="0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fr-FR" sz="1400" dirty="0" err="1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printf</a:t>
            </a:r>
            <a:r>
              <a:rPr lang="fr-FR" sz="1400" dirty="0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("</a:t>
            </a:r>
            <a:r>
              <a:rPr lang="fr-FR" sz="1400" dirty="0" err="1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Bonjour\n</a:t>
            </a:r>
            <a:r>
              <a:rPr lang="fr-FR" sz="1400" dirty="0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") ;</a:t>
            </a:r>
          </a:p>
          <a:p>
            <a:r>
              <a:rPr lang="fr-FR" sz="1400" dirty="0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fr-FR" sz="1400" dirty="0" err="1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printf</a:t>
            </a:r>
            <a:r>
              <a:rPr lang="fr-FR" sz="1400" dirty="0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("Je vais vous calculer %d racines </a:t>
            </a:r>
            <a:r>
              <a:rPr lang="fr-FR" sz="1400" dirty="0" err="1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carrées\n</a:t>
            </a:r>
            <a:r>
              <a:rPr lang="fr-FR" sz="1400" dirty="0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", NFOIS) ;</a:t>
            </a:r>
          </a:p>
          <a:p>
            <a:r>
              <a:rPr lang="fr-FR" sz="1400" dirty="0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  </a:t>
            </a:r>
          </a:p>
          <a:p>
            <a:r>
              <a:rPr lang="fr-FR" sz="1400" dirty="0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for (i=0 ; i&lt;NFOIS ; i++)</a:t>
            </a:r>
          </a:p>
          <a:p>
            <a:r>
              <a:rPr lang="fr-FR" sz="1400" dirty="0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 { </a:t>
            </a:r>
            <a:r>
              <a:rPr lang="fr-FR" sz="1400" dirty="0" err="1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printf</a:t>
            </a:r>
            <a:r>
              <a:rPr lang="fr-FR" sz="1400" dirty="0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("Donnez un nombre : ") ;</a:t>
            </a:r>
          </a:p>
          <a:p>
            <a:r>
              <a:rPr lang="fr-FR" sz="1400" dirty="0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   </a:t>
            </a:r>
            <a:r>
              <a:rPr lang="fr-FR" sz="1400" dirty="0" err="1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scanf</a:t>
            </a:r>
            <a:r>
              <a:rPr lang="fr-FR" sz="1400" dirty="0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("%f", &amp;x)  ;</a:t>
            </a:r>
          </a:p>
          <a:p>
            <a:r>
              <a:rPr lang="fr-FR" sz="1400" dirty="0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   if (x &lt; 0.0) </a:t>
            </a:r>
          </a:p>
          <a:p>
            <a:r>
              <a:rPr lang="fr-FR" sz="1400" dirty="0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   </a:t>
            </a:r>
            <a:r>
              <a:rPr lang="fr-FR" sz="1400" dirty="0" err="1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printf</a:t>
            </a:r>
            <a:r>
              <a:rPr lang="fr-FR" sz="1400" dirty="0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("Le nombre %f ne possède pas de racine </a:t>
            </a:r>
            <a:r>
              <a:rPr lang="fr-FR" sz="1400" dirty="0" err="1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carrée\n</a:t>
            </a:r>
            <a:r>
              <a:rPr lang="fr-FR" sz="1400" dirty="0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", x) ;</a:t>
            </a:r>
          </a:p>
          <a:p>
            <a:r>
              <a:rPr lang="fr-FR" sz="1400" dirty="0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   </a:t>
            </a:r>
            <a:r>
              <a:rPr lang="fr-FR" sz="1400" dirty="0" err="1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else</a:t>
            </a:r>
            <a:endParaRPr lang="fr-FR" sz="1400" dirty="0" smtClean="0">
              <a:solidFill>
                <a:schemeClr val="bg1"/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r>
              <a:rPr lang="fr-FR" sz="1400" dirty="0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     { </a:t>
            </a:r>
            <a:r>
              <a:rPr lang="fr-FR" sz="1400" dirty="0" err="1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racx</a:t>
            </a:r>
            <a:r>
              <a:rPr lang="fr-FR" sz="1400" dirty="0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= </a:t>
            </a:r>
            <a:r>
              <a:rPr lang="fr-FR" sz="1400" dirty="0" err="1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sqrt</a:t>
            </a:r>
            <a:r>
              <a:rPr lang="fr-FR" sz="1400" dirty="0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(x) ;</a:t>
            </a:r>
          </a:p>
          <a:p>
            <a:r>
              <a:rPr lang="fr-FR" sz="1400" dirty="0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       </a:t>
            </a:r>
            <a:r>
              <a:rPr lang="fr-FR" sz="1400" dirty="0" err="1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printf</a:t>
            </a:r>
            <a:r>
              <a:rPr lang="fr-FR" sz="1400" dirty="0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("Le nombre %f a pour racine carrée : %</a:t>
            </a:r>
            <a:r>
              <a:rPr lang="fr-FR" sz="1400" dirty="0" err="1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f\n</a:t>
            </a:r>
            <a:r>
              <a:rPr lang="fr-FR" sz="1400" dirty="0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", x, </a:t>
            </a:r>
            <a:r>
              <a:rPr lang="fr-FR" sz="1400" dirty="0" err="1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racx</a:t>
            </a:r>
            <a:r>
              <a:rPr lang="fr-FR" sz="1400" dirty="0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;</a:t>
            </a:r>
          </a:p>
          <a:p>
            <a:r>
              <a:rPr lang="fr-FR" sz="1400" dirty="0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     }</a:t>
            </a:r>
          </a:p>
          <a:p>
            <a:r>
              <a:rPr lang="fr-FR" sz="1400" dirty="0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 }</a:t>
            </a:r>
          </a:p>
          <a:p>
            <a:r>
              <a:rPr lang="fr-FR" sz="1400" dirty="0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 </a:t>
            </a:r>
            <a:r>
              <a:rPr lang="fr-FR" sz="1400" dirty="0" err="1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printf</a:t>
            </a:r>
            <a:r>
              <a:rPr lang="fr-FR" sz="1400" dirty="0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("Travail terminé - Au revoir") ;</a:t>
            </a:r>
          </a:p>
          <a:p>
            <a:r>
              <a:rPr lang="fr-FR" sz="1400" dirty="0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endParaRPr lang="fr-FR" sz="1400" dirty="0">
              <a:solidFill>
                <a:schemeClr val="bg1"/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609600"/>
            <a:ext cx="5181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7200" lvl="1" indent="-540000">
              <a:spcBef>
                <a:spcPts val="600"/>
              </a:spcBef>
              <a:spcAft>
                <a:spcPts val="600"/>
              </a:spcAft>
            </a:pP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1)	Exemple de quelques instructions du C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0" y="1066800"/>
            <a:ext cx="9144000" cy="1588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38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Langage C</a:t>
            </a:r>
            <a:endParaRPr lang="fr-FR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8667752" y="-76200"/>
            <a:ext cx="571504" cy="365125"/>
          </a:xfrm>
        </p:spPr>
        <p:txBody>
          <a:bodyPr/>
          <a:lstStyle/>
          <a:p>
            <a:r>
              <a:rPr lang="en-US" sz="90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/  )</a:t>
            </a:r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382000" y="-76176"/>
            <a:ext cx="490526" cy="365125"/>
          </a:xfrm>
        </p:spPr>
        <p:txBody>
          <a:bodyPr/>
          <a:lstStyle/>
          <a:p>
            <a:r>
              <a:rPr lang="en-US" sz="900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( </a:t>
            </a:r>
            <a:fld id="{B6F15528-21DE-4FAA-801E-634DDDAF4B2B}" type="slidenum">
              <a:rPr lang="en-US" sz="90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pPr/>
              <a:t>3</a:t>
            </a:fld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990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>
                <a:solidFill>
                  <a:srgbClr val="FFFF00"/>
                </a:solidFill>
              </a:rPr>
              <a:t>I.</a:t>
            </a:r>
            <a:r>
              <a:rPr lang="fr-FR" dirty="0" smtClean="0">
                <a:solidFill>
                  <a:schemeClr val="bg1"/>
                </a:solidFill>
              </a:rPr>
              <a:t>	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II.	III.	IV.	V.	VI.	VII.	VIII.	IX.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380081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 indent="-540000">
              <a:spcBef>
                <a:spcPts val="600"/>
              </a:spcBef>
              <a:spcAft>
                <a:spcPts val="600"/>
              </a:spcAft>
            </a:pPr>
            <a:r>
              <a:rPr lang="fr-FR" sz="1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Généralités sur le C</a:t>
            </a:r>
          </a:p>
        </p:txBody>
      </p:sp>
      <p:sp>
        <p:nvSpPr>
          <p:cNvPr id="11" name="Rectangle 10"/>
          <p:cNvSpPr/>
          <p:nvPr/>
        </p:nvSpPr>
        <p:spPr>
          <a:xfrm>
            <a:off x="990600" y="1888391"/>
            <a:ext cx="7162800" cy="3293209"/>
          </a:xfrm>
          <a:prstGeom prst="rect">
            <a:avLst/>
          </a:prstGeom>
          <a:solidFill>
            <a:schemeClr val="tx1"/>
          </a:solidFill>
          <a:ln w="1905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fr-FR" sz="1600" dirty="0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Bonjour</a:t>
            </a:r>
          </a:p>
          <a:p>
            <a:r>
              <a:rPr lang="fr-FR" sz="1600" dirty="0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Je vais vous calculer 5 racines carrées</a:t>
            </a:r>
          </a:p>
          <a:p>
            <a:r>
              <a:rPr lang="fr-FR" sz="1600" dirty="0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Donnez un nombre : 4</a:t>
            </a:r>
          </a:p>
          <a:p>
            <a:r>
              <a:rPr lang="fr-FR" sz="1600" dirty="0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Le nombre 4.000000 a pour racine carrée : 2.000000</a:t>
            </a:r>
          </a:p>
          <a:p>
            <a:r>
              <a:rPr lang="fr-FR" sz="1600" dirty="0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Donnez un nombre : 2</a:t>
            </a:r>
          </a:p>
          <a:p>
            <a:r>
              <a:rPr lang="fr-FR" sz="1600" dirty="0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Le nombre 2.000000 a pour racine carrée : 1.414214</a:t>
            </a:r>
          </a:p>
          <a:p>
            <a:r>
              <a:rPr lang="fr-FR" sz="1600" dirty="0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Donnez un nombre : -3</a:t>
            </a:r>
          </a:p>
          <a:p>
            <a:r>
              <a:rPr lang="fr-FR" sz="1600" dirty="0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Le nombre -3.000000 ne possède pas de racine carrée</a:t>
            </a:r>
          </a:p>
          <a:p>
            <a:r>
              <a:rPr lang="fr-FR" sz="1600" dirty="0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Donnez un nombre : 5.8</a:t>
            </a:r>
          </a:p>
          <a:p>
            <a:r>
              <a:rPr lang="fr-FR" sz="1600" dirty="0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Le nombre 5.800000 a pour racine carrée : 2.408319</a:t>
            </a:r>
          </a:p>
          <a:p>
            <a:r>
              <a:rPr lang="fr-FR" sz="1600" dirty="0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Donnez un nombre : 12.58</a:t>
            </a:r>
          </a:p>
          <a:p>
            <a:r>
              <a:rPr lang="fr-FR" sz="1600" dirty="0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Le nombre 12.580000 a pour racine carrée : 3.546829</a:t>
            </a:r>
          </a:p>
          <a:p>
            <a:r>
              <a:rPr lang="fr-FR" sz="1600" dirty="0" smtClean="0">
                <a:solidFill>
                  <a:schemeClr val="bg1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Travail terminé - Au revoir</a:t>
            </a:r>
            <a:endParaRPr lang="fr-FR" sz="1600" dirty="0">
              <a:solidFill>
                <a:schemeClr val="bg1"/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609600"/>
            <a:ext cx="5181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7200" lvl="1" indent="-540000">
              <a:spcBef>
                <a:spcPts val="600"/>
              </a:spcBef>
              <a:spcAft>
                <a:spcPts val="600"/>
              </a:spcAft>
            </a:pP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1)	Exemple de quelques instructions du C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0" y="1066800"/>
            <a:ext cx="9144000" cy="1588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533400" y="1277064"/>
            <a:ext cx="8153400" cy="5047536"/>
          </a:xfrm>
          <a:prstGeom prst="rect">
            <a:avLst/>
          </a:prstGeom>
          <a:solidFill>
            <a:srgbClr val="100468"/>
          </a:solidFill>
          <a:ln w="1905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#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include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&lt;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stdio.h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&gt;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#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include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&lt;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math.h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&gt;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#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define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NFOIS 5 </a:t>
            </a:r>
          </a:p>
          <a:p>
            <a:r>
              <a:rPr lang="fr-FR" sz="1400" dirty="0" smtClean="0">
                <a:solidFill>
                  <a:srgbClr val="FFFF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main()</a:t>
            </a:r>
          </a:p>
          <a:p>
            <a:r>
              <a:rPr lang="fr-FR" sz="1400" dirty="0" smtClean="0">
                <a:solidFill>
                  <a:srgbClr val="FFFF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{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int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i ;  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float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x ;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float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racx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;      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printf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("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Bonjour\n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") ;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printf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("Je vais vous calculer %d racines 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carrées\n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", NFOIS) ;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  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for (i=0 ; i&lt;NFOIS ; i++)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 { 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printf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("Donnez un nombre : ") ;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   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scanf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("%f", &amp;x)  ;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   if (x &lt; 0.0) 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   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printf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("Le nombre %f ne possède pas de racine 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carrée\n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", x) ;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   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else</a:t>
            </a:r>
            <a:endParaRPr lang="fr-FR" sz="1400" dirty="0" smtClean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     { 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racx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= 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sqrt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(x) ;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       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printf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("Le nombre %f a pour racine carrée : %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f\n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", x, 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racx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;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     }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 }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 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printf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("Travail terminé - Au revoir") ;</a:t>
            </a:r>
          </a:p>
          <a:p>
            <a:r>
              <a:rPr lang="fr-FR" sz="1400" dirty="0" smtClean="0">
                <a:solidFill>
                  <a:srgbClr val="FFFF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endParaRPr lang="fr-FR" sz="1400" dirty="0">
              <a:solidFill>
                <a:srgbClr val="FFFF00"/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838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Langage C</a:t>
            </a:r>
            <a:endParaRPr lang="fr-FR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8667752" y="-76200"/>
            <a:ext cx="571504" cy="365125"/>
          </a:xfrm>
        </p:spPr>
        <p:txBody>
          <a:bodyPr/>
          <a:lstStyle/>
          <a:p>
            <a:r>
              <a:rPr lang="en-US" sz="90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/  )</a:t>
            </a:r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382000" y="-76176"/>
            <a:ext cx="490526" cy="365125"/>
          </a:xfrm>
        </p:spPr>
        <p:txBody>
          <a:bodyPr/>
          <a:lstStyle/>
          <a:p>
            <a:r>
              <a:rPr lang="en-US" sz="900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( </a:t>
            </a:r>
            <a:fld id="{B6F15528-21DE-4FAA-801E-634DDDAF4B2B}" type="slidenum">
              <a:rPr lang="en-US" sz="90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pPr/>
              <a:t>4</a:t>
            </a:fld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990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>
                <a:solidFill>
                  <a:srgbClr val="FFFF00"/>
                </a:solidFill>
              </a:rPr>
              <a:t>I.</a:t>
            </a:r>
            <a:r>
              <a:rPr lang="fr-FR" dirty="0" smtClean="0">
                <a:solidFill>
                  <a:schemeClr val="bg1"/>
                </a:solidFill>
              </a:rPr>
              <a:t>	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II.	III.	IV.	V.	VI.	VII.	VIII.	IX.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380081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 indent="-540000">
              <a:spcBef>
                <a:spcPts val="600"/>
              </a:spcBef>
              <a:spcAft>
                <a:spcPts val="600"/>
              </a:spcAft>
            </a:pPr>
            <a:r>
              <a:rPr lang="fr-FR" sz="1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Généralités sur le C</a:t>
            </a:r>
          </a:p>
        </p:txBody>
      </p:sp>
      <p:sp>
        <p:nvSpPr>
          <p:cNvPr id="13" name="Rectangle 12"/>
          <p:cNvSpPr/>
          <p:nvPr/>
        </p:nvSpPr>
        <p:spPr>
          <a:xfrm>
            <a:off x="9448800" y="2971800"/>
            <a:ext cx="7162800" cy="1785104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pPr marL="108000" indent="-457200">
              <a:spcAft>
                <a:spcPts val="600"/>
              </a:spcAft>
              <a:buFont typeface="Wingdings" pitchFamily="2" charset="2"/>
              <a:buChar char="Ø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« en-tête » (précise que ce qui sera décrit à sa suite)</a:t>
            </a:r>
          </a:p>
          <a:p>
            <a:pPr marL="108000" indent="-457200">
              <a:spcAft>
                <a:spcPts val="600"/>
              </a:spcAft>
              <a:buFont typeface="Wingdings" pitchFamily="2" charset="2"/>
              <a:buChar char="Ø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Le programme principal (main)</a:t>
            </a:r>
          </a:p>
          <a:p>
            <a:pPr marL="108000" indent="-457200">
              <a:spcAft>
                <a:spcPts val="600"/>
              </a:spcAft>
              <a:buFont typeface="Wingdings" pitchFamily="2" charset="2"/>
              <a:buChar char="Ø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Le programme (principal) vient à la suite de cet en-tête</a:t>
            </a:r>
          </a:p>
          <a:p>
            <a:pPr marL="108000" indent="-457200">
              <a:spcAft>
                <a:spcPts val="600"/>
              </a:spcAft>
              <a:buFont typeface="Wingdings" pitchFamily="2" charset="2"/>
              <a:buChar char="Ø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Délimité par les accolades « { »  et « } »</a:t>
            </a:r>
          </a:p>
          <a:p>
            <a:pPr marL="108000" indent="-457200">
              <a:spcAft>
                <a:spcPts val="600"/>
              </a:spcAft>
              <a:buFont typeface="Wingdings" pitchFamily="2" charset="2"/>
              <a:buChar char="Ø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Les instructions situées entre ces accolades forment un « bloc »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609600"/>
            <a:ext cx="5181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7200" lvl="1" indent="-540000">
              <a:spcBef>
                <a:spcPts val="600"/>
              </a:spcBef>
              <a:spcAft>
                <a:spcPts val="600"/>
              </a:spcAft>
            </a:pP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1)	Exemple de quelques instructions du C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1066800"/>
            <a:ext cx="9144000" cy="1588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83333 0.03654 L 0.11667 0.03654 " pathEditMode="fixed" rAng="0" ptsTypes="AA">
                                      <p:cBhvr>
                                        <p:cTn id="6" dur="2000" spd="-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533400" y="1277064"/>
            <a:ext cx="8153400" cy="5047536"/>
          </a:xfrm>
          <a:prstGeom prst="rect">
            <a:avLst/>
          </a:prstGeom>
          <a:solidFill>
            <a:srgbClr val="100468"/>
          </a:solidFill>
          <a:ln w="1905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#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include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&lt;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stdio.h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&gt;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#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include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&lt;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math.h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&gt;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#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define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NFOIS 5 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main()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{  </a:t>
            </a:r>
            <a:r>
              <a:rPr lang="fr-FR" sz="1400" dirty="0" err="1" smtClean="0">
                <a:solidFill>
                  <a:srgbClr val="FFFF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int</a:t>
            </a:r>
            <a:r>
              <a:rPr lang="fr-FR" sz="1400" dirty="0" smtClean="0">
                <a:solidFill>
                  <a:srgbClr val="FFFF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i ;  </a:t>
            </a:r>
          </a:p>
          <a:p>
            <a:r>
              <a:rPr lang="fr-FR" sz="1400" dirty="0" smtClean="0">
                <a:solidFill>
                  <a:srgbClr val="FFFF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fr-FR" sz="1400" dirty="0" err="1" smtClean="0">
                <a:solidFill>
                  <a:srgbClr val="FFFF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float</a:t>
            </a:r>
            <a:r>
              <a:rPr lang="fr-FR" sz="1400" dirty="0" smtClean="0">
                <a:solidFill>
                  <a:srgbClr val="FFFF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x ;</a:t>
            </a:r>
          </a:p>
          <a:p>
            <a:r>
              <a:rPr lang="fr-FR" sz="1400" dirty="0" smtClean="0">
                <a:solidFill>
                  <a:srgbClr val="FFFF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fr-FR" sz="1400" dirty="0" err="1" smtClean="0">
                <a:solidFill>
                  <a:srgbClr val="FFFF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float</a:t>
            </a:r>
            <a:r>
              <a:rPr lang="fr-FR" sz="1400" dirty="0" smtClean="0">
                <a:solidFill>
                  <a:srgbClr val="FFFF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fr-FR" sz="1400" dirty="0" err="1" smtClean="0">
                <a:solidFill>
                  <a:srgbClr val="FFFF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racx</a:t>
            </a:r>
            <a:r>
              <a:rPr lang="fr-FR" sz="1400" dirty="0" smtClean="0">
                <a:solidFill>
                  <a:srgbClr val="FFFF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;      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printf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("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Bonjour\n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") ;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printf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("Je vais vous calculer %d racines 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carrées\n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", NFOIS) ;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  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for (i=0 ; i&lt;NFOIS ; i++)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 { 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printf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("Donnez un nombre : ") ;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   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scanf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("%f", &amp;x)  ;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   if (x &lt; 0.0) 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   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printf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("Le nombre %f ne possède pas de racine 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carrée\n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", x) ;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   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else</a:t>
            </a:r>
            <a:endParaRPr lang="fr-FR" sz="1400" dirty="0" smtClean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     { 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racx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= 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sqrt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(x) ;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       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printf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("Le nombre %f a pour racine carrée : %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f\n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", x, 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racx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;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     }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 }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 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printf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("Travail terminé - Au revoir") ;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endParaRPr lang="fr-FR" sz="1400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838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Langage C</a:t>
            </a:r>
            <a:endParaRPr lang="fr-FR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8667752" y="-76200"/>
            <a:ext cx="571504" cy="365125"/>
          </a:xfrm>
        </p:spPr>
        <p:txBody>
          <a:bodyPr/>
          <a:lstStyle/>
          <a:p>
            <a:r>
              <a:rPr lang="en-US" sz="90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/  )</a:t>
            </a:r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382000" y="-76176"/>
            <a:ext cx="490526" cy="365125"/>
          </a:xfrm>
        </p:spPr>
        <p:txBody>
          <a:bodyPr/>
          <a:lstStyle/>
          <a:p>
            <a:r>
              <a:rPr lang="en-US" sz="900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( </a:t>
            </a:r>
            <a:fld id="{B6F15528-21DE-4FAA-801E-634DDDAF4B2B}" type="slidenum">
              <a:rPr lang="en-US" sz="90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pPr/>
              <a:t>5</a:t>
            </a:fld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990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>
                <a:solidFill>
                  <a:srgbClr val="FFFF00"/>
                </a:solidFill>
              </a:rPr>
              <a:t>I.</a:t>
            </a:r>
            <a:r>
              <a:rPr lang="fr-FR" dirty="0" smtClean="0">
                <a:solidFill>
                  <a:schemeClr val="bg1"/>
                </a:solidFill>
              </a:rPr>
              <a:t>	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II.	III.	IV.	V.	VI.	VII.	VIII.	IX.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380081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 indent="-540000">
              <a:spcBef>
                <a:spcPts val="600"/>
              </a:spcBef>
              <a:spcAft>
                <a:spcPts val="600"/>
              </a:spcAft>
            </a:pPr>
            <a:r>
              <a:rPr lang="fr-FR" sz="1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Généralités sur le C</a:t>
            </a:r>
          </a:p>
        </p:txBody>
      </p:sp>
      <p:sp>
        <p:nvSpPr>
          <p:cNvPr id="11" name="Rectangle 10"/>
          <p:cNvSpPr/>
          <p:nvPr/>
        </p:nvSpPr>
        <p:spPr>
          <a:xfrm>
            <a:off x="9448800" y="2971800"/>
            <a:ext cx="7162800" cy="170816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pPr marL="108000" indent="-457200">
              <a:spcAft>
                <a:spcPts val="600"/>
              </a:spcAft>
              <a:buFont typeface="Wingdings" pitchFamily="2" charset="2"/>
              <a:buChar char="Ø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« déclarations »</a:t>
            </a:r>
          </a:p>
          <a:p>
            <a:pPr marL="108000" indent="-457200">
              <a:spcAft>
                <a:spcPts val="600"/>
              </a:spcAft>
              <a:buFont typeface="Wingdings" pitchFamily="2" charset="2"/>
              <a:buChar char="Ø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variable nommée i est de type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int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(entiers relatifs)</a:t>
            </a:r>
          </a:p>
          <a:p>
            <a:pPr marL="108000" indent="-457200">
              <a:spcAft>
                <a:spcPts val="600"/>
              </a:spcAft>
              <a:buFont typeface="Wingdings" pitchFamily="2" charset="2"/>
              <a:buChar char="Ø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x et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racx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sont de type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float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(approximation de nombres réels)</a:t>
            </a:r>
          </a:p>
          <a:p>
            <a:pPr marL="108000" indent="-457200">
              <a:spcAft>
                <a:spcPts val="600"/>
              </a:spcAft>
              <a:buFont typeface="Wingdings" pitchFamily="2" charset="2"/>
              <a:buChar char="Ø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les déclarations des types des variables sont obligatoires et doivent être regroupées au début du programme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0" y="609600"/>
            <a:ext cx="5181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7200" lvl="1" indent="-540000">
              <a:spcBef>
                <a:spcPts val="600"/>
              </a:spcBef>
              <a:spcAft>
                <a:spcPts val="600"/>
              </a:spcAft>
            </a:pP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1)	Exemple de quelques instructions du C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0" y="1066800"/>
            <a:ext cx="9144000" cy="1588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83333 0.0421 L 0.11667 0.0421 " pathEditMode="fixed" rAng="0" ptsTypes="AA">
                                      <p:cBhvr>
                                        <p:cTn id="6" dur="2000" spd="-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533400" y="1277064"/>
            <a:ext cx="8153400" cy="5047536"/>
          </a:xfrm>
          <a:prstGeom prst="rect">
            <a:avLst/>
          </a:prstGeom>
          <a:solidFill>
            <a:srgbClr val="100468"/>
          </a:solidFill>
          <a:ln w="1905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#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include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&lt;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stdio.h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&gt;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#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include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&lt;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math.h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&gt;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#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define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NFOIS 5 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main()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{  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int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i ;  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float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x ;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float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racx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;      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fr-FR" sz="1400" dirty="0" err="1" smtClean="0">
                <a:solidFill>
                  <a:srgbClr val="FFFF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printf</a:t>
            </a:r>
            <a:r>
              <a:rPr lang="fr-FR" sz="1400" dirty="0" smtClean="0">
                <a:solidFill>
                  <a:srgbClr val="FFFF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("</a:t>
            </a:r>
            <a:r>
              <a:rPr lang="fr-FR" sz="1400" dirty="0" err="1" smtClean="0">
                <a:solidFill>
                  <a:srgbClr val="FFFF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Bonjour\n</a:t>
            </a:r>
            <a:r>
              <a:rPr lang="fr-FR" sz="1400" dirty="0" smtClean="0">
                <a:solidFill>
                  <a:srgbClr val="FFFF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") ;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printf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("Je vais vous calculer %d racines 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carrées\n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", NFOIS) ;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  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for (i=0 ; i&lt;NFOIS ; i++)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 { 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printf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("Donnez un nombre : ") ;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   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scanf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("%f", &amp;x)  ;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   if (x &lt; 0.0) 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   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printf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("Le nombre %f ne possède pas de racine 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carrée\n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", x) ;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   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else</a:t>
            </a:r>
            <a:endParaRPr lang="fr-FR" sz="1400" dirty="0" smtClean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     { 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racx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= 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sqrt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(x) ;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       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printf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("Le nombre %f a pour racine carrée : %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f\n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", x, 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racx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;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     }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 }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 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printf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("Travail terminé - Au revoir") ;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endParaRPr lang="fr-FR" sz="1400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838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Langage C</a:t>
            </a:r>
            <a:endParaRPr lang="fr-FR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8667752" y="-76200"/>
            <a:ext cx="571504" cy="365125"/>
          </a:xfrm>
        </p:spPr>
        <p:txBody>
          <a:bodyPr/>
          <a:lstStyle/>
          <a:p>
            <a:r>
              <a:rPr lang="en-US" sz="90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/  )</a:t>
            </a:r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382000" y="-76176"/>
            <a:ext cx="490526" cy="365125"/>
          </a:xfrm>
        </p:spPr>
        <p:txBody>
          <a:bodyPr/>
          <a:lstStyle/>
          <a:p>
            <a:r>
              <a:rPr lang="en-US" sz="900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( </a:t>
            </a:r>
            <a:fld id="{B6F15528-21DE-4FAA-801E-634DDDAF4B2B}" type="slidenum">
              <a:rPr lang="en-US" sz="90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pPr/>
              <a:t>6</a:t>
            </a:fld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990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>
                <a:solidFill>
                  <a:srgbClr val="FFFF00"/>
                </a:solidFill>
              </a:rPr>
              <a:t>I.</a:t>
            </a:r>
            <a:r>
              <a:rPr lang="fr-FR" dirty="0" smtClean="0">
                <a:solidFill>
                  <a:schemeClr val="bg1"/>
                </a:solidFill>
              </a:rPr>
              <a:t>	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II.	III.	IV.	V.	VI.	VII.	VIII.	IX.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380081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 indent="-540000">
              <a:spcBef>
                <a:spcPts val="600"/>
              </a:spcBef>
              <a:spcAft>
                <a:spcPts val="600"/>
              </a:spcAft>
            </a:pPr>
            <a:r>
              <a:rPr lang="fr-FR" sz="1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Généralités sur le C</a:t>
            </a:r>
          </a:p>
        </p:txBody>
      </p:sp>
      <p:sp>
        <p:nvSpPr>
          <p:cNvPr id="11" name="Rectangle 10"/>
          <p:cNvSpPr/>
          <p:nvPr/>
        </p:nvSpPr>
        <p:spPr>
          <a:xfrm>
            <a:off x="9448800" y="2971800"/>
            <a:ext cx="7162800" cy="1631216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pPr marL="108000" indent="-457200">
              <a:spcAft>
                <a:spcPts val="600"/>
              </a:spcAft>
              <a:buFont typeface="Wingdings" pitchFamily="2" charset="2"/>
              <a:buChar char="Ø"/>
            </a:pPr>
            <a:r>
              <a:rPr lang="fr-FR" dirty="0" err="1" smtClean="0">
                <a:latin typeface="Arial" pitchFamily="34" charset="0"/>
                <a:cs typeface="Arial" pitchFamily="34" charset="0"/>
              </a:rPr>
              <a:t>printf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est fonction prédéfinie (fournie avec le langage), reçoit comme argument  "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Bonjour\n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« </a:t>
            </a:r>
          </a:p>
          <a:p>
            <a:pPr marL="108000" indent="-457200">
              <a:spcAft>
                <a:spcPts val="600"/>
              </a:spcAft>
              <a:buFont typeface="Wingdings" pitchFamily="2" charset="2"/>
              <a:buChar char="Ø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Les guillemets servent à délimiter une « chaîne de caractères »</a:t>
            </a:r>
          </a:p>
          <a:p>
            <a:pPr marL="108000" indent="-457200">
              <a:spcAft>
                <a:spcPts val="600"/>
              </a:spcAft>
              <a:buFont typeface="Wingdings" pitchFamily="2" charset="2"/>
              <a:buChar char="Ø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\n est conventionnelle : elle représente un caractère de fin de ligne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0" y="609600"/>
            <a:ext cx="5181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7200" lvl="1" indent="-540000">
              <a:spcBef>
                <a:spcPts val="600"/>
              </a:spcBef>
              <a:spcAft>
                <a:spcPts val="600"/>
              </a:spcAft>
            </a:pP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1)	Exemple de quelques instructions du C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1066800"/>
            <a:ext cx="9144000" cy="1588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83333 0.04765 L 0.11667 0.04765 " pathEditMode="fixed" rAng="0" ptsTypes="AA">
                                      <p:cBhvr>
                                        <p:cTn id="6" dur="2000" spd="-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533400" y="1277064"/>
            <a:ext cx="8153400" cy="5047536"/>
          </a:xfrm>
          <a:prstGeom prst="rect">
            <a:avLst/>
          </a:prstGeom>
          <a:solidFill>
            <a:srgbClr val="100468"/>
          </a:solidFill>
          <a:ln w="1905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#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include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&lt;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stdio.h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&gt;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#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include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&lt;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math.h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&gt;</a:t>
            </a:r>
          </a:p>
          <a:p>
            <a:r>
              <a:rPr lang="fr-FR" sz="1400" dirty="0" smtClean="0">
                <a:solidFill>
                  <a:srgbClr val="FFFF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#</a:t>
            </a:r>
            <a:r>
              <a:rPr lang="fr-FR" sz="1400" dirty="0" err="1" smtClean="0">
                <a:solidFill>
                  <a:srgbClr val="FFFF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define</a:t>
            </a:r>
            <a:r>
              <a:rPr lang="fr-FR" sz="1400" dirty="0" smtClean="0">
                <a:solidFill>
                  <a:srgbClr val="FFFF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NFOIS 5 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main()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{  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int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i ;  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float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x ;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float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racx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;      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printf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("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Bonjour\n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") ;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fr-FR" sz="1400" dirty="0" err="1" smtClean="0">
                <a:solidFill>
                  <a:srgbClr val="FFFF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printf</a:t>
            </a:r>
            <a:r>
              <a:rPr lang="fr-FR" sz="1400" dirty="0" smtClean="0">
                <a:solidFill>
                  <a:srgbClr val="FFFF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("Je vais vous calculer %d racines </a:t>
            </a:r>
            <a:r>
              <a:rPr lang="fr-FR" sz="1400" dirty="0" err="1" smtClean="0">
                <a:solidFill>
                  <a:srgbClr val="FFFF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carrées\n</a:t>
            </a:r>
            <a:r>
              <a:rPr lang="fr-FR" sz="1400" dirty="0" smtClean="0">
                <a:solidFill>
                  <a:srgbClr val="FFFF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", NFOIS) ;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  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for (i=0 ; i&lt;NFOIS ; i++)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 { 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printf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("Donnez un nombre : ") ;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   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scanf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("%f", &amp;x)  ;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   if (x &lt; 0.0) 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   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printf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("Le nombre %f ne possède pas de racine 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carrée\n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", x) ;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   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else</a:t>
            </a:r>
            <a:endParaRPr lang="fr-FR" sz="1400" dirty="0" smtClean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     { 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racx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= 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sqrt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(x) ;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       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printf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("Le nombre %f a pour racine carrée : %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f\n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", x, 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racx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;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     }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 }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 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printf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("Travail terminé - Au revoir") ;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endParaRPr lang="fr-FR" sz="1400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838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Langage C</a:t>
            </a:r>
            <a:endParaRPr lang="fr-FR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8667752" y="-76200"/>
            <a:ext cx="571504" cy="365125"/>
          </a:xfrm>
        </p:spPr>
        <p:txBody>
          <a:bodyPr/>
          <a:lstStyle/>
          <a:p>
            <a:r>
              <a:rPr lang="en-US" sz="90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/  )</a:t>
            </a:r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382000" y="-76176"/>
            <a:ext cx="490526" cy="365125"/>
          </a:xfrm>
        </p:spPr>
        <p:txBody>
          <a:bodyPr/>
          <a:lstStyle/>
          <a:p>
            <a:r>
              <a:rPr lang="en-US" sz="900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( </a:t>
            </a:r>
            <a:fld id="{B6F15528-21DE-4FAA-801E-634DDDAF4B2B}" type="slidenum">
              <a:rPr lang="en-US" sz="90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pPr/>
              <a:t>7</a:t>
            </a:fld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990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>
                <a:solidFill>
                  <a:srgbClr val="FFFF00"/>
                </a:solidFill>
              </a:rPr>
              <a:t>I.</a:t>
            </a:r>
            <a:r>
              <a:rPr lang="fr-FR" dirty="0" smtClean="0">
                <a:solidFill>
                  <a:schemeClr val="bg1"/>
                </a:solidFill>
              </a:rPr>
              <a:t>	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II.	III.	IV.	V.	VI.	VII.	VIII.	IX.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380081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 indent="-540000">
              <a:spcBef>
                <a:spcPts val="600"/>
              </a:spcBef>
              <a:spcAft>
                <a:spcPts val="600"/>
              </a:spcAft>
            </a:pPr>
            <a:r>
              <a:rPr lang="fr-FR" sz="1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Généralités sur le C</a:t>
            </a:r>
          </a:p>
        </p:txBody>
      </p:sp>
      <p:sp>
        <p:nvSpPr>
          <p:cNvPr id="11" name="Rectangle 10"/>
          <p:cNvSpPr/>
          <p:nvPr/>
        </p:nvSpPr>
        <p:spPr>
          <a:xfrm>
            <a:off x="9448800" y="2971800"/>
            <a:ext cx="7162800" cy="2616101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pPr marL="108000" indent="-457200">
              <a:spcAft>
                <a:spcPts val="600"/>
              </a:spcAft>
              <a:buFont typeface="Wingdings" pitchFamily="2" charset="2"/>
              <a:buChar char="Ø"/>
            </a:pPr>
            <a:r>
              <a:rPr lang="fr-FR" dirty="0" err="1" smtClean="0">
                <a:latin typeface="Arial" pitchFamily="34" charset="0"/>
                <a:cs typeface="Arial" pitchFamily="34" charset="0"/>
              </a:rPr>
              <a:t>printf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reçoit deux arguments</a:t>
            </a:r>
          </a:p>
          <a:p>
            <a:pPr marL="108000" indent="-457200">
              <a:spcAft>
                <a:spcPts val="600"/>
              </a:spcAft>
              <a:buFont typeface="Wingdings" pitchFamily="2" charset="2"/>
              <a:buChar char="Ø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le premier argument se nomme un « format » ; il s’agit d’une sorte de guide qui précise comment afficher les informations qui sont fournies par les arguments suivants</a:t>
            </a:r>
          </a:p>
          <a:p>
            <a:pPr marL="108000" indent="-457200">
              <a:spcAft>
                <a:spcPts val="600"/>
              </a:spcAft>
              <a:buFont typeface="Wingdings" pitchFamily="2" charset="2"/>
              <a:buChar char="Ø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NFOIS, prend la valeur 5</a:t>
            </a:r>
          </a:p>
          <a:p>
            <a:pPr marL="108000" indent="-457200">
              <a:spcAft>
                <a:spcPts val="600"/>
              </a:spcAft>
              <a:buFont typeface="Wingdings" pitchFamily="2" charset="2"/>
              <a:buChar char="Ø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Le caractère « %d » donne le « code de format » la valeur reçue (5) est considéré comme un entier et l’afficher en décimal</a:t>
            </a:r>
          </a:p>
          <a:p>
            <a:pPr marL="108000" indent="-457200">
              <a:spcAft>
                <a:spcPts val="600"/>
              </a:spcAft>
              <a:buFont typeface="Wingdings" pitchFamily="2" charset="2"/>
              <a:buChar char="Ø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Accorder le code de format au type de la valeur correspondante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0" y="609600"/>
            <a:ext cx="5181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7200" lvl="1" indent="-540000">
              <a:spcBef>
                <a:spcPts val="600"/>
              </a:spcBef>
              <a:spcAft>
                <a:spcPts val="600"/>
              </a:spcAft>
            </a:pP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1)	Exemple de quelques instructions du C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1066800"/>
            <a:ext cx="9144000" cy="1588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83333 0.08695 L 0.11667 0.08695 " pathEditMode="fixed" rAng="0" ptsTypes="AA">
                                      <p:cBhvr>
                                        <p:cTn id="6" dur="2000" spd="-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533400" y="1277064"/>
            <a:ext cx="8153400" cy="5047536"/>
          </a:xfrm>
          <a:prstGeom prst="rect">
            <a:avLst/>
          </a:prstGeom>
          <a:solidFill>
            <a:srgbClr val="100468"/>
          </a:solidFill>
          <a:ln w="1905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#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include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&lt;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stdio.h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&gt;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#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include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&lt;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math.h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&gt;</a:t>
            </a:r>
          </a:p>
          <a:p>
            <a:r>
              <a:rPr lang="fr-FR" sz="1400" dirty="0" smtClean="0">
                <a:solidFill>
                  <a:srgbClr val="FFFF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#</a:t>
            </a:r>
            <a:r>
              <a:rPr lang="fr-FR" sz="1400" dirty="0" err="1" smtClean="0">
                <a:solidFill>
                  <a:srgbClr val="FFFF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define</a:t>
            </a:r>
            <a:r>
              <a:rPr lang="fr-FR" sz="1400" dirty="0" smtClean="0">
                <a:solidFill>
                  <a:srgbClr val="FFFF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NFOIS 5 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main()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{  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int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i ;  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float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x ;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float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racx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;      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printf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("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Bonjour\n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") ;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printf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("Je vais vous calculer %d racines 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carrées\n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", NFOIS) ;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  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fr-FR" sz="1400" dirty="0" smtClean="0">
                <a:solidFill>
                  <a:srgbClr val="FFFF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for (i=0 ; i&lt;NFOIS ; i++)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 </a:t>
            </a:r>
            <a:r>
              <a:rPr lang="fr-FR" sz="1400" dirty="0" smtClean="0">
                <a:solidFill>
                  <a:srgbClr val="FFFF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{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printf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("Donnez un nombre : ") ;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   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scanf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("%f", &amp;x)  ;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   if (x &lt; 0.0) 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   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printf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("Le nombre %f ne possède pas de racine 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carrée\n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", x) ;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   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else</a:t>
            </a:r>
            <a:endParaRPr lang="fr-FR" sz="1400" dirty="0" smtClean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     { 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racx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= 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sqrt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(x) ;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       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printf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("Le nombre %f a pour racine carrée : %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f\n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", x, 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racx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;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     }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 </a:t>
            </a:r>
            <a:r>
              <a:rPr lang="fr-FR" sz="1400" dirty="0" smtClean="0">
                <a:solidFill>
                  <a:srgbClr val="FFFF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 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printf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("Travail terminé - Au revoir") ;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endParaRPr lang="fr-FR" sz="1400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838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Langage C</a:t>
            </a:r>
            <a:endParaRPr lang="fr-FR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8667752" y="-76200"/>
            <a:ext cx="571504" cy="365125"/>
          </a:xfrm>
        </p:spPr>
        <p:txBody>
          <a:bodyPr/>
          <a:lstStyle/>
          <a:p>
            <a:r>
              <a:rPr lang="en-US" sz="90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/  )</a:t>
            </a:r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382000" y="-76176"/>
            <a:ext cx="490526" cy="365125"/>
          </a:xfrm>
        </p:spPr>
        <p:txBody>
          <a:bodyPr/>
          <a:lstStyle/>
          <a:p>
            <a:r>
              <a:rPr lang="en-US" sz="900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( </a:t>
            </a:r>
            <a:fld id="{B6F15528-21DE-4FAA-801E-634DDDAF4B2B}" type="slidenum">
              <a:rPr lang="en-US" sz="90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pPr/>
              <a:t>8</a:t>
            </a:fld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990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>
                <a:solidFill>
                  <a:srgbClr val="FFFF00"/>
                </a:solidFill>
              </a:rPr>
              <a:t>I.</a:t>
            </a:r>
            <a:r>
              <a:rPr lang="fr-FR" dirty="0" smtClean="0">
                <a:solidFill>
                  <a:schemeClr val="bg1"/>
                </a:solidFill>
              </a:rPr>
              <a:t>	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II.	III.	IV.	V.	VI.	VII.	VIII.	IX.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380081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 indent="-540000">
              <a:spcBef>
                <a:spcPts val="600"/>
              </a:spcBef>
              <a:spcAft>
                <a:spcPts val="600"/>
              </a:spcAft>
            </a:pPr>
            <a:r>
              <a:rPr lang="fr-FR" sz="1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Généralités sur le C</a:t>
            </a:r>
          </a:p>
        </p:txBody>
      </p:sp>
      <p:sp>
        <p:nvSpPr>
          <p:cNvPr id="11" name="Rectangle 10"/>
          <p:cNvSpPr/>
          <p:nvPr/>
        </p:nvSpPr>
        <p:spPr>
          <a:xfrm>
            <a:off x="9448800" y="2971800"/>
            <a:ext cx="7162800" cy="1431161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pPr marL="108000" indent="-457200">
              <a:spcAft>
                <a:spcPts val="600"/>
              </a:spcAft>
              <a:buFont typeface="Wingdings" pitchFamily="2" charset="2"/>
              <a:buChar char="Ø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Répéter le bloc (délimité par des accolades « { » et « } »)</a:t>
            </a:r>
          </a:p>
          <a:p>
            <a:pPr marL="108000" indent="-457200">
              <a:spcAft>
                <a:spcPts val="600"/>
              </a:spcAft>
              <a:buFont typeface="Wingdings" pitchFamily="2" charset="2"/>
              <a:buChar char="Ø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Avant de commencer la répétition, (i = 0)</a:t>
            </a:r>
          </a:p>
          <a:p>
            <a:pPr marL="108000" indent="-457200">
              <a:spcAft>
                <a:spcPts val="600"/>
              </a:spcAft>
              <a:buFont typeface="Wingdings" pitchFamily="2" charset="2"/>
              <a:buChar char="Ø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Avant chaque nouvelle exécution du bloc, examiner (i &lt; NFOIS)</a:t>
            </a:r>
          </a:p>
          <a:p>
            <a:pPr marL="108000" indent="-457200">
              <a:spcAft>
                <a:spcPts val="600"/>
              </a:spcAft>
              <a:buFont typeface="Wingdings" pitchFamily="2" charset="2"/>
              <a:buChar char="Ø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A la fin de chaque exécution du bloc, (i++) (i = i + 1)</a:t>
            </a:r>
          </a:p>
        </p:txBody>
      </p:sp>
      <p:sp>
        <p:nvSpPr>
          <p:cNvPr id="13" name="Rectangle 12"/>
          <p:cNvSpPr/>
          <p:nvPr/>
        </p:nvSpPr>
        <p:spPr>
          <a:xfrm>
            <a:off x="0" y="609600"/>
            <a:ext cx="5181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7200" lvl="1" indent="-540000">
              <a:spcBef>
                <a:spcPts val="600"/>
              </a:spcBef>
              <a:spcAft>
                <a:spcPts val="600"/>
              </a:spcAft>
            </a:pP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1)	Exemple de quelques instructions du C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1066800"/>
            <a:ext cx="9144000" cy="1588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83333 0.17322 L 0.11667 0.17322 " pathEditMode="fixed" rAng="0" ptsTypes="AA">
                                      <p:cBhvr>
                                        <p:cTn id="6" dur="2000" spd="-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533400" y="1277064"/>
            <a:ext cx="8153400" cy="5047536"/>
          </a:xfrm>
          <a:prstGeom prst="rect">
            <a:avLst/>
          </a:prstGeom>
          <a:solidFill>
            <a:srgbClr val="100468"/>
          </a:solidFill>
          <a:ln w="1905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#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include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&lt;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stdio.h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&gt;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#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include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&lt;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math.h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&gt;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#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define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NFOIS 5 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main()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{  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int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i ;  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float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x ;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float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racx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;      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printf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("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Bonjour\n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") ;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printf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("Je vais vous calculer %d racines 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carrées\n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", NFOIS) ;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  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for (i=0 ; i&lt;NFOIS ; i++)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 { </a:t>
            </a:r>
            <a:r>
              <a:rPr lang="fr-FR" sz="1400" dirty="0" err="1" smtClean="0">
                <a:solidFill>
                  <a:srgbClr val="FFFF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printf</a:t>
            </a:r>
            <a:r>
              <a:rPr lang="fr-FR" sz="1400" dirty="0" smtClean="0">
                <a:solidFill>
                  <a:srgbClr val="FFFF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("Donnez un nombre : ") ;</a:t>
            </a:r>
          </a:p>
          <a:p>
            <a:r>
              <a:rPr lang="fr-FR" sz="1400" dirty="0" smtClean="0">
                <a:solidFill>
                  <a:srgbClr val="FFFF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   </a:t>
            </a:r>
            <a:r>
              <a:rPr lang="fr-FR" sz="1400" dirty="0" err="1" smtClean="0">
                <a:solidFill>
                  <a:srgbClr val="FFFF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scanf</a:t>
            </a:r>
            <a:r>
              <a:rPr lang="fr-FR" sz="1400" dirty="0" smtClean="0">
                <a:solidFill>
                  <a:srgbClr val="FFFF0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("%f", &amp;x)  ;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   if (x &lt; 0.0) 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   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printf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("Le nombre %f ne possède pas de racine 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carrée\n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", x) ;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   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else</a:t>
            </a:r>
            <a:endParaRPr lang="fr-FR" sz="1400" dirty="0" smtClean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     { 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racx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= 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sqrt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(x) ;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       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printf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("Le nombre %f a pour racine carrée : %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f\n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", x, 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racx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;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     }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 }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 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printf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("Travail terminé - Au revoir") ;</a:t>
            </a:r>
          </a:p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endParaRPr lang="fr-FR" sz="1400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838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Langage C</a:t>
            </a:r>
            <a:endParaRPr lang="fr-FR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8667752" y="-76200"/>
            <a:ext cx="571504" cy="365125"/>
          </a:xfrm>
        </p:spPr>
        <p:txBody>
          <a:bodyPr/>
          <a:lstStyle/>
          <a:p>
            <a:r>
              <a:rPr lang="en-US" sz="90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/  )</a:t>
            </a:r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382000" y="-76176"/>
            <a:ext cx="490526" cy="365125"/>
          </a:xfrm>
        </p:spPr>
        <p:txBody>
          <a:bodyPr/>
          <a:lstStyle/>
          <a:p>
            <a:r>
              <a:rPr lang="en-US" sz="900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( </a:t>
            </a:r>
            <a:fld id="{B6F15528-21DE-4FAA-801E-634DDDAF4B2B}" type="slidenum">
              <a:rPr lang="en-US" sz="90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pPr/>
              <a:t>9</a:t>
            </a:fld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990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>
                <a:solidFill>
                  <a:srgbClr val="FFFF00"/>
                </a:solidFill>
              </a:rPr>
              <a:t>I.</a:t>
            </a:r>
            <a:r>
              <a:rPr lang="fr-FR" dirty="0" smtClean="0">
                <a:solidFill>
                  <a:schemeClr val="bg1"/>
                </a:solidFill>
              </a:rPr>
              <a:t>	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II.	III.	IV.	V.	VI.	VII.	VIII.	IX.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380081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 indent="-540000">
              <a:spcBef>
                <a:spcPts val="600"/>
              </a:spcBef>
              <a:spcAft>
                <a:spcPts val="600"/>
              </a:spcAft>
            </a:pPr>
            <a:r>
              <a:rPr lang="fr-FR" sz="1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Généralités sur le C</a:t>
            </a:r>
          </a:p>
        </p:txBody>
      </p:sp>
      <p:sp>
        <p:nvSpPr>
          <p:cNvPr id="11" name="Rectangle 10"/>
          <p:cNvSpPr/>
          <p:nvPr/>
        </p:nvSpPr>
        <p:spPr>
          <a:xfrm>
            <a:off x="9448800" y="2971800"/>
            <a:ext cx="7162800" cy="2616101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pPr marL="108000" indent="-457200">
              <a:spcAft>
                <a:spcPts val="600"/>
              </a:spcAft>
              <a:buFont typeface="Wingdings" pitchFamily="2" charset="2"/>
              <a:buChar char="Ø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La première instruction du bloc répété par l’instruction for affiche simplement (Donnez un nombre:)</a:t>
            </a:r>
          </a:p>
          <a:p>
            <a:pPr marL="108000" indent="-457200">
              <a:spcAft>
                <a:spcPts val="600"/>
              </a:spcAft>
              <a:buFont typeface="Wingdings" pitchFamily="2" charset="2"/>
              <a:buChar char="Ø"/>
            </a:pPr>
            <a:r>
              <a:rPr lang="fr-FR" dirty="0" err="1" smtClean="0">
                <a:latin typeface="Arial" pitchFamily="34" charset="0"/>
                <a:cs typeface="Arial" pitchFamily="34" charset="0"/>
              </a:rPr>
              <a:t>scanf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lit une information au clavier</a:t>
            </a:r>
          </a:p>
          <a:p>
            <a:pPr marL="108000" indent="-457200">
              <a:spcAft>
                <a:spcPts val="600"/>
              </a:spcAft>
              <a:buFont typeface="Wingdings" pitchFamily="2" charset="2"/>
              <a:buChar char="Ø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Un premier argument exprimé sous forme d’une chaîne de caractères, ici : "%f" précise le format</a:t>
            </a:r>
          </a:p>
          <a:p>
            <a:pPr marL="108000" indent="-457200">
              <a:spcAft>
                <a:spcPts val="600"/>
              </a:spcAft>
              <a:buFont typeface="Wingdings" pitchFamily="2" charset="2"/>
              <a:buChar char="Ø"/>
            </a:pPr>
            <a:r>
              <a:rPr lang="fr-FR" dirty="0" err="1" smtClean="0">
                <a:latin typeface="Arial" pitchFamily="34" charset="0"/>
                <a:cs typeface="Arial" pitchFamily="34" charset="0"/>
              </a:rPr>
              <a:t>scanf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doit être en mesure de ranger la valeur qu’elle aura lue dans l’emplacement correspondant à cette variable (son adresse)</a:t>
            </a:r>
          </a:p>
          <a:p>
            <a:pPr marL="108000" indent="-457200">
              <a:spcAft>
                <a:spcPts val="600"/>
              </a:spcAft>
              <a:buFont typeface="Wingdings" pitchFamily="2" charset="2"/>
              <a:buChar char="Ø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&amp; est un opérateur signifiant (adresse de)</a:t>
            </a:r>
          </a:p>
        </p:txBody>
      </p:sp>
      <p:sp>
        <p:nvSpPr>
          <p:cNvPr id="13" name="Rectangle 12"/>
          <p:cNvSpPr/>
          <p:nvPr/>
        </p:nvSpPr>
        <p:spPr>
          <a:xfrm>
            <a:off x="0" y="609600"/>
            <a:ext cx="5181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7200" lvl="1" indent="-540000">
              <a:spcBef>
                <a:spcPts val="600"/>
              </a:spcBef>
              <a:spcAft>
                <a:spcPts val="600"/>
              </a:spcAft>
            </a:pP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1)	Exemple de quelques instructions du C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0" y="1066800"/>
            <a:ext cx="9144000" cy="1588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83333 -0.26827 L 0.11667 -0.26827 " pathEditMode="fixed" rAng="0" ptsTypes="AA">
                                      <p:cBhvr>
                                        <p:cTn id="6" dur="2000" spd="-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2823</Words>
  <PresentationFormat>Affichage à l'écran (4:3)</PresentationFormat>
  <Paragraphs>480</Paragraphs>
  <Slides>19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19</vt:i4>
      </vt:variant>
    </vt:vector>
  </HeadingPairs>
  <TitlesOfParts>
    <vt:vector size="21" baseType="lpstr">
      <vt:lpstr>Thème Office</vt:lpstr>
      <vt:lpstr>Office Theme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AS</dc:creator>
  <cp:lastModifiedBy>user</cp:lastModifiedBy>
  <cp:revision>3</cp:revision>
  <dcterms:created xsi:type="dcterms:W3CDTF">2011-10-04T18:49:51Z</dcterms:created>
  <dcterms:modified xsi:type="dcterms:W3CDTF">2013-09-16T15:08:31Z</dcterms:modified>
</cp:coreProperties>
</file>