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2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69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77A04-32C5-4EC7-97F0-D67F83BAAA07}" type="datetimeFigureOut">
              <a:rPr lang="fr-FR" smtClean="0"/>
              <a:t>09/02/2016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C8BE34-7C90-4A06-A2F4-B4264A2DE5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4757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la taille d'un </a:t>
            </a:r>
            <a:r>
              <a:rPr lang="fr-F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dépend du processeur s'il est 16 ou 32 bits. Sur un 16 bits, </a:t>
            </a:r>
            <a:r>
              <a:rPr lang="fr-F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short </a:t>
            </a:r>
            <a:r>
              <a:rPr lang="fr-F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</a:t>
            </a:r>
            <a:r>
              <a:rPr lang="fr-F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&lt; long </a:t>
            </a:r>
            <a:r>
              <a:rPr lang="fr-F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Sur un 32 bits, short </a:t>
            </a:r>
            <a:r>
              <a:rPr lang="fr-F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&lt; </a:t>
            </a:r>
            <a:r>
              <a:rPr lang="fr-F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long </a:t>
            </a:r>
            <a:r>
              <a:rPr lang="fr-F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8BE34-7C90-4A06-A2F4-B4264A2DE57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1648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09/02/2016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09/02/2016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09/02/2016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28A1-E07B-40DE-B6DC-50589282E8CF}" type="datetime1">
              <a:rPr lang="en-US" smtClean="0"/>
              <a:pPr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  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ED195-1DD0-4BA2-B6DC-64F5F8259E51}" type="datetime1">
              <a:rPr lang="en-US" smtClean="0"/>
              <a:pPr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  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B71B-ECA9-439A-B3DF-5BB9018C16A1}" type="datetime1">
              <a:rPr lang="en-US" smtClean="0"/>
              <a:pPr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  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975B2-5304-48F0-A255-588AB6D52045}" type="datetime1">
              <a:rPr lang="en-US" smtClean="0"/>
              <a:pPr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  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5B05-9BB4-4836-BB21-823761AAC990}" type="datetime1">
              <a:rPr lang="en-US" smtClean="0"/>
              <a:pPr/>
              <a:t>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  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19C3-FDC8-40F4-B333-13E228F0E09A}" type="datetime1">
              <a:rPr lang="en-US" smtClean="0"/>
              <a:pPr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  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139D1-1491-4AEC-A668-E083AE1B1EF0}" type="datetime1">
              <a:rPr lang="en-US" smtClean="0"/>
              <a:pPr/>
              <a:t>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  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6E440-6B30-4328-A0D6-F6B643BC67E4}" type="datetime1">
              <a:rPr lang="en-US" smtClean="0"/>
              <a:pPr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  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09/02/2016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C15C-3EFB-40D8-9A4E-77A2E581E0CF}" type="datetime1">
              <a:rPr lang="en-US" smtClean="0"/>
              <a:pPr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  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3210-5CA3-4E2A-8EA7-EFB399750605}" type="datetime1">
              <a:rPr lang="en-US" smtClean="0"/>
              <a:pPr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  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C7C6-1B34-4328-BFA9-50F261228B41}" type="datetime1">
              <a:rPr lang="en-US" smtClean="0"/>
              <a:pPr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  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09/02/2016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09/02/2016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09/02/2016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09/02/2016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09/02/2016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09/02/2016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09/02/2016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09/02/2016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50000">
              <a:srgbClr val="0B0BC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A164A-E5EA-4E5E-96EB-9D1F7125D843}" type="datetime1">
              <a:rPr lang="en-US" smtClean="0"/>
              <a:pPr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/  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  <a:endParaRPr lang="fr-FR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79591" y="6492875"/>
            <a:ext cx="571504" cy="365125"/>
          </a:xfrm>
        </p:spPr>
        <p:txBody>
          <a:bodyPr/>
          <a:lstStyle/>
          <a:p>
            <a:r>
              <a:rPr lang="en-US" smtClean="0">
                <a:solidFill>
                  <a:schemeClr val="bg1">
                    <a:lumMod val="85000"/>
                  </a:schemeClr>
                </a:solidFill>
              </a:rPr>
              <a:t>/  )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93839" y="6492899"/>
            <a:ext cx="490526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( </a:t>
            </a:r>
            <a:fld id="{B6F15528-21DE-4FAA-801E-634DDDAF4B2B}" type="slidenum">
              <a:rPr lang="en-US" smtClean="0">
                <a:solidFill>
                  <a:schemeClr val="bg1">
                    <a:lumMod val="85000"/>
                  </a:schemeClr>
                </a:solidFill>
              </a:rPr>
              <a:pPr/>
              <a:t>1</a:t>
            </a:fld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858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I.</a:t>
            </a: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dirty="0" smtClean="0">
                <a:solidFill>
                  <a:srgbClr val="FFFF00"/>
                </a:solidFill>
              </a:rPr>
              <a:t>II.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	III.	IV.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10668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 algn="ctr">
              <a:spcBef>
                <a:spcPts val="600"/>
              </a:spcBef>
              <a:spcAft>
                <a:spcPts val="600"/>
              </a:spcAft>
            </a:pPr>
            <a:r>
              <a:rPr lang="fr-FR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types de base du C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3392269"/>
            <a:ext cx="9144000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CHAPITRE II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  <a:endParaRPr lang="fr-F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2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dirty="0" smtClean="0">
                <a:solidFill>
                  <a:srgbClr val="FFFF00"/>
                </a:solidFill>
              </a:rPr>
              <a:t>II.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	III.	IV.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types de base du C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5181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	La notion de type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495485"/>
            <a:ext cx="9144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mémoire centrale 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est un ensemble de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positions binaires 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nommées bits qui sont regroupés en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octets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(8 bits), et chaque octet est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repéré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par ce qu’on nomme son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adresse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Il n’est pas possible d’attribuer une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signification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à une information binaire tant que l’on ne connaît pas la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manière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dont elle a été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codée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Les types de base (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scalaire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du langage C se répartissent en trois grandes catégories en fonction de la nature des informations qu’ils permettent de représenter :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Nombres entiers (mot-clé </a:t>
            </a:r>
            <a:r>
              <a:rPr lang="fr-FR" sz="1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),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Nombres flottants (mot-clé </a:t>
            </a:r>
            <a:r>
              <a:rPr lang="fr-FR" sz="1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float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ou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double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),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Caractères (mot-clé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char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; nous verrons qu’en fait char apparaît (en C) comme un cas particulier de </a:t>
            </a:r>
            <a:r>
              <a:rPr lang="fr-FR" sz="1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  <a:endParaRPr lang="fr-F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3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dirty="0" smtClean="0">
                <a:solidFill>
                  <a:srgbClr val="FFFF00"/>
                </a:solidFill>
              </a:rPr>
              <a:t>II.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	III.	IV.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types de base du C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5181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2)	 Les types entiers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495485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 mot-clé </a:t>
            </a:r>
            <a:r>
              <a:rPr lang="fr-FR" sz="1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correspond à la représentation de nombres entiers relatifs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Les différents types d’entiers: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short </a:t>
            </a:r>
            <a:r>
              <a:rPr lang="fr-FR" sz="1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(qu’on peut abréger en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short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),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(c’est celui que nous avons rencontré dans le chapitre précédent),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long </a:t>
            </a:r>
            <a:r>
              <a:rPr lang="fr-FR" sz="1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(qu’on peut abréger en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long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au 13"/>
          <p:cNvGraphicFramePr>
            <a:graphicFrameLocks noGrp="1"/>
          </p:cNvGraphicFramePr>
          <p:nvPr/>
        </p:nvGraphicFramePr>
        <p:xfrm>
          <a:off x="1752600" y="4038600"/>
          <a:ext cx="5867400" cy="2173250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819334"/>
                <a:gridCol w="2432977"/>
                <a:gridCol w="2615089"/>
              </a:tblGrid>
              <a:tr h="304800"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Arial" pitchFamily="34" charset="0"/>
                          <a:cs typeface="Arial" pitchFamily="34" charset="0"/>
                        </a:rPr>
                        <a:t>Type</a:t>
                      </a:r>
                      <a:endParaRPr lang="fr-FR" sz="1400" b="1" i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571" marR="72571" marT="36286" marB="36286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>
                          <a:latin typeface="Arial" pitchFamily="34" charset="0"/>
                          <a:cs typeface="Arial" pitchFamily="34" charset="0"/>
                        </a:rPr>
                        <a:t>Borne inférieure</a:t>
                      </a:r>
                      <a:endParaRPr lang="fr-FR" sz="1400" b="1" i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571" marR="72571" marT="36286" marB="36286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>
                          <a:latin typeface="Arial" pitchFamily="34" charset="0"/>
                          <a:cs typeface="Arial" pitchFamily="34" charset="0"/>
                        </a:rPr>
                        <a:t>Borne supérieure</a:t>
                      </a:r>
                      <a:endParaRPr lang="fr-FR" sz="1400" b="1" i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571" marR="72571" marT="36286" marB="36286" anchor="ctr"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Arial" pitchFamily="34" charset="0"/>
                          <a:cs typeface="Arial" pitchFamily="34" charset="0"/>
                        </a:rPr>
                        <a:t>short</a:t>
                      </a:r>
                      <a:endParaRPr lang="fr-FR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571" marR="72571" marT="36286" marB="36286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latin typeface="Arial" pitchFamily="34" charset="0"/>
                          <a:cs typeface="Arial" pitchFamily="34" charset="0"/>
                        </a:rPr>
                        <a:t>-32 </a:t>
                      </a:r>
                      <a:r>
                        <a:rPr lang="fr-FR" sz="1400" dirty="0" smtClean="0">
                          <a:latin typeface="Arial" pitchFamily="34" charset="0"/>
                          <a:cs typeface="Arial" pitchFamily="34" charset="0"/>
                        </a:rPr>
                        <a:t>768 (-2</a:t>
                      </a:r>
                      <a:r>
                        <a:rPr lang="fr-FR" sz="1400" baseline="3000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r>
                        <a:rPr lang="fr-FR" sz="14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fr-FR" sz="14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571" marR="72571" marT="36286" marB="36286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latin typeface="Arial" pitchFamily="34" charset="0"/>
                          <a:cs typeface="Arial" pitchFamily="34" charset="0"/>
                        </a:rPr>
                        <a:t>+32 </a:t>
                      </a:r>
                      <a:r>
                        <a:rPr lang="fr-FR" sz="1400" dirty="0" smtClean="0">
                          <a:latin typeface="Arial" pitchFamily="34" charset="0"/>
                          <a:cs typeface="Arial" pitchFamily="34" charset="0"/>
                        </a:rPr>
                        <a:t>767 (2</a:t>
                      </a:r>
                      <a:r>
                        <a:rPr lang="fr-FR" sz="1400" baseline="3000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r>
                        <a:rPr lang="fr-FR" sz="1400" dirty="0" smtClean="0">
                          <a:latin typeface="Arial" pitchFamily="34" charset="0"/>
                          <a:cs typeface="Arial" pitchFamily="34" charset="0"/>
                        </a:rPr>
                        <a:t>-1)</a:t>
                      </a:r>
                      <a:endParaRPr lang="fr-FR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571" marR="72571" marT="36286" marB="36286" anchor="ctr"/>
                </a:tc>
              </a:tr>
              <a:tr h="652714">
                <a:tc>
                  <a:txBody>
                    <a:bodyPr/>
                    <a:lstStyle/>
                    <a:p>
                      <a:r>
                        <a:rPr lang="fr-FR" sz="1400" dirty="0" err="1">
                          <a:latin typeface="Arial" pitchFamily="34" charset="0"/>
                          <a:cs typeface="Arial" pitchFamily="34" charset="0"/>
                        </a:rPr>
                        <a:t>int</a:t>
                      </a:r>
                      <a:endParaRPr lang="fr-FR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571" marR="72571" marT="36286" marB="36286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latin typeface="Arial" pitchFamily="34" charset="0"/>
                          <a:cs typeface="Arial" pitchFamily="34" charset="0"/>
                        </a:rPr>
                        <a:t>-2 147 483 648 (-2</a:t>
                      </a:r>
                      <a:r>
                        <a:rPr lang="fr-FR" sz="1400" baseline="30000" dirty="0" smtClean="0"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r>
                        <a:rPr lang="fr-FR" sz="14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fr-FR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571" marR="72571" marT="36286" marB="36286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latin typeface="Arial" pitchFamily="34" charset="0"/>
                          <a:cs typeface="Arial" pitchFamily="34" charset="0"/>
                        </a:rPr>
                        <a:t>+2 147 483 647 (2</a:t>
                      </a:r>
                      <a:r>
                        <a:rPr lang="fr-FR" sz="1400" baseline="30000" dirty="0" smtClean="0"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r>
                        <a:rPr lang="fr-FR" sz="1400" dirty="0" smtClean="0">
                          <a:latin typeface="Arial" pitchFamily="34" charset="0"/>
                          <a:cs typeface="Arial" pitchFamily="34" charset="0"/>
                        </a:rPr>
                        <a:t>-1)</a:t>
                      </a:r>
                      <a:endParaRPr lang="fr-FR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571" marR="72571" marT="36286" marB="36286" anchor="ctr"/>
                </a:tc>
              </a:tr>
              <a:tr h="606136"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Arial" pitchFamily="34" charset="0"/>
                          <a:cs typeface="Arial" pitchFamily="34" charset="0"/>
                        </a:rPr>
                        <a:t>long</a:t>
                      </a:r>
                      <a:endParaRPr lang="fr-FR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571" marR="72571" marT="36286" marB="36286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>
                          <a:latin typeface="Arial" pitchFamily="34" charset="0"/>
                          <a:cs typeface="Arial" pitchFamily="34" charset="0"/>
                        </a:rPr>
                        <a:t>-2 147 483 </a:t>
                      </a:r>
                      <a:r>
                        <a:rPr lang="fr-FR" sz="1400" dirty="0" smtClean="0">
                          <a:latin typeface="Arial" pitchFamily="34" charset="0"/>
                          <a:cs typeface="Arial" pitchFamily="34" charset="0"/>
                        </a:rPr>
                        <a:t>648 (-2</a:t>
                      </a:r>
                      <a:r>
                        <a:rPr lang="fr-FR" sz="1400" baseline="30000" dirty="0" smtClean="0"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r>
                        <a:rPr lang="fr-FR" sz="14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fr-FR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571" marR="72571" marT="36286" marB="36286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>
                          <a:latin typeface="Arial" pitchFamily="34" charset="0"/>
                          <a:cs typeface="Arial" pitchFamily="34" charset="0"/>
                        </a:rPr>
                        <a:t>+2 147 483 </a:t>
                      </a:r>
                      <a:r>
                        <a:rPr lang="fr-FR" sz="1400" dirty="0" smtClean="0">
                          <a:latin typeface="Arial" pitchFamily="34" charset="0"/>
                          <a:cs typeface="Arial" pitchFamily="34" charset="0"/>
                        </a:rPr>
                        <a:t>647 (2</a:t>
                      </a:r>
                      <a:r>
                        <a:rPr lang="fr-FR" sz="1400" baseline="30000" dirty="0" smtClean="0"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r>
                        <a:rPr lang="fr-FR" sz="1400" dirty="0" smtClean="0">
                          <a:latin typeface="Arial" pitchFamily="34" charset="0"/>
                          <a:cs typeface="Arial" pitchFamily="34" charset="0"/>
                        </a:rPr>
                        <a:t>-1)</a:t>
                      </a:r>
                      <a:endParaRPr lang="fr-FR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571" marR="72571" marT="36286" marB="36286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  <a:endParaRPr lang="fr-F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4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dirty="0" smtClean="0">
                <a:solidFill>
                  <a:srgbClr val="FFFF00"/>
                </a:solidFill>
              </a:rPr>
              <a:t>II.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	III.	IV.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types de base du C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5181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3)	 Les types flottants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495485"/>
            <a:ext cx="9144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Les types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flottants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permettent de représenter, de manière approchée, une partie des nombres réels en s’inspirent de la notation scientifique (ou exponentielle) bien connue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1.5 10</a:t>
            </a:r>
            <a:r>
              <a:rPr lang="fr-FR" sz="1600" baseline="30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22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ou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0.472 10</a:t>
            </a:r>
            <a:r>
              <a:rPr lang="fr-FR" sz="1600" baseline="30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-8</a:t>
            </a:r>
            <a:endParaRPr lang="fr-FR" sz="16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mantisses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» les quantités telles que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1.5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ou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0.472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exposants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» les quantités telles que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22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ou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-8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Trois types de flottants correspondant à des tailles différentes : 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float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(simple précision (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32 bits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1 bit de signe, 8 bits d'exposant, 23 bits de mantisse)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double (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double précision (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64 bits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1 bit de signe, 11 bits d'exposant , 52 bits de mantisse)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long double (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double précision étendue (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80 bits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1 bit de signe, 15 bits d'exposant,   64 bits de mantisse)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L’erreur (relative) 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 dépassera pas (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fr-FR" sz="1600" baseline="30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-6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pour le type </a:t>
            </a:r>
            <a:r>
              <a:rPr lang="fr-FR" sz="1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float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et (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fr-FR" sz="1600" baseline="30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-10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pour le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long double)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850" y="5778205"/>
            <a:ext cx="6210300" cy="1009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  <a:endParaRPr lang="fr-F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5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dirty="0" smtClean="0">
                <a:solidFill>
                  <a:srgbClr val="FFFF00"/>
                </a:solidFill>
              </a:rPr>
              <a:t>II.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	III.	IV.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types de base du C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5181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3)	 Les types flottants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495485"/>
            <a:ext cx="914400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Notation des constantes flottantes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Peuvent s’écrire indifféremment suivant l’une des deux notations :</a:t>
            </a:r>
          </a:p>
          <a:p>
            <a:pPr lvl="4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Décimale</a:t>
            </a:r>
          </a:p>
          <a:p>
            <a:pPr lvl="4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Exponentielle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notation décimale comporte obligatoirement un point (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virgule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En voici quelques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exemples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corrects : 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12.43    -0.38     -.38     4.    .27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notation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exponentielle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utilise la lettre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 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(ou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pour introduire un exposant entier (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puissance de 10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4.25E4              4.25e+4            42.5E3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  <a:endParaRPr lang="fr-F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6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dirty="0" smtClean="0">
                <a:solidFill>
                  <a:srgbClr val="FFFF00"/>
                </a:solidFill>
              </a:rPr>
              <a:t>II.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	III.	IV.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types de base du C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5181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4)	 Les types caractères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495485"/>
            <a:ext cx="91440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notion de caractère en langage C 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 permet de manipuler des caractères codés en mémoire sur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octet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char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Exemple de caractères imprimables, en écrivant entre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apostrophes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(ou quottes) le caractère voulu :  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'a'       'Y'       '+'      '$‘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Caractères non imprimables possèdent une représentation conventionnelle utilisant le caractère «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\ 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», nommé «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antislash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»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\n     \a  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……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  <a:endParaRPr lang="fr-F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7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dirty="0" smtClean="0">
                <a:solidFill>
                  <a:srgbClr val="FFFF00"/>
                </a:solidFill>
              </a:rPr>
              <a:t>II.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	III.	IV.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types de base du C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5181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4)	 Les 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types</a:t>
            </a: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1124744"/>
            <a:ext cx="6361897" cy="5714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30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  <a:endParaRPr lang="fr-F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8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dirty="0" smtClean="0">
                <a:solidFill>
                  <a:srgbClr val="FFFF00"/>
                </a:solidFill>
              </a:rPr>
              <a:t>II.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	III.	IV.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types de base du C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5181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5)	 Initialisation et constantes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495485"/>
            <a:ext cx="91440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directive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#</a:t>
            </a:r>
            <a:r>
              <a:rPr lang="fr-FR" sz="1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define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permettait de donner une valeur à un symbole. Le préprocesseur effectue le remplacement correspondant avant la compilation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Il est possible d’initialiser une variable lors de sa déclaration comme dans :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n = 15 ; n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est une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variable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type </a:t>
            </a:r>
            <a:r>
              <a:rPr lang="fr-FR" sz="1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dans laquelle il placera la valeur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const</a:t>
            </a:r>
            <a:r>
              <a:rPr lang="fr-FR" sz="160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int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n = 20 ; n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type </a:t>
            </a:r>
            <a:r>
              <a:rPr lang="fr-FR" sz="1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et de valeur (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initiale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20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mais,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 peut être modifier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638</Words>
  <Application>Microsoft Office PowerPoint</Application>
  <PresentationFormat>Affichage à l'écran (4:3)</PresentationFormat>
  <Paragraphs>99</Paragraphs>
  <Slides>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Wingdings</vt:lpstr>
      <vt:lpstr>Thème Office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AS</dc:creator>
  <cp:lastModifiedBy>asaad</cp:lastModifiedBy>
  <cp:revision>8</cp:revision>
  <dcterms:created xsi:type="dcterms:W3CDTF">2011-10-04T18:52:19Z</dcterms:created>
  <dcterms:modified xsi:type="dcterms:W3CDTF">2016-02-09T07:09:59Z</dcterms:modified>
</cp:coreProperties>
</file>