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612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28A1-E07B-40DE-B6DC-50589282E8CF}" type="datetime1">
              <a:rPr lang="en-US" smtClean="0"/>
              <a:pPr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/  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D195-1DD0-4BA2-B6DC-64F5F8259E51}" type="datetime1">
              <a:rPr lang="en-US" smtClean="0"/>
              <a:pPr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/  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B71B-ECA9-439A-B3DF-5BB9018C16A1}" type="datetime1">
              <a:rPr lang="en-US" smtClean="0"/>
              <a:pPr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/  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975B2-5304-48F0-A255-588AB6D52045}" type="datetime1">
              <a:rPr lang="en-US" smtClean="0"/>
              <a:pPr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/  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5B05-9BB4-4836-BB21-823761AAC990}" type="datetime1">
              <a:rPr lang="en-US" smtClean="0"/>
              <a:pPr/>
              <a:t>2/14/2019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/  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19C3-FDC8-40F4-B333-13E228F0E09A}" type="datetime1">
              <a:rPr lang="en-US" smtClean="0"/>
              <a:pPr/>
              <a:t>2/14/2019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/  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39D1-1491-4AEC-A668-E083AE1B1EF0}" type="datetime1">
              <a:rPr lang="en-US" smtClean="0"/>
              <a:pPr/>
              <a:t>2/14/2019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/  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E440-6B30-4328-A0D6-F6B643BC67E4}" type="datetime1">
              <a:rPr lang="en-US" smtClean="0"/>
              <a:pPr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/  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DC15C-3EFB-40D8-9A4E-77A2E581E0CF}" type="datetime1">
              <a:rPr lang="en-US" smtClean="0"/>
              <a:pPr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/  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3210-5CA3-4E2A-8EA7-EFB399750605}" type="datetime1">
              <a:rPr lang="en-US" smtClean="0"/>
              <a:pPr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/  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C7C6-1B34-4328-BFA9-50F261228B41}" type="datetime1">
              <a:rPr lang="en-US" smtClean="0"/>
              <a:pPr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/  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14/02/2019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14/02/2019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14/02/2019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14/02/2019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rgbClr val="0B0BC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A164A-E5EA-4E5E-96EB-9D1F7125D843}" type="datetime1">
              <a:rPr lang="en-US" smtClean="0"/>
              <a:pPr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/  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79591" y="6492875"/>
            <a:ext cx="571504" cy="365125"/>
          </a:xfrm>
        </p:spPr>
        <p:txBody>
          <a:bodyPr/>
          <a:lstStyle/>
          <a:p>
            <a:r>
              <a:rPr lang="en-US">
                <a:solidFill>
                  <a:schemeClr val="bg1">
                    <a:lumMod val="85000"/>
                  </a:schemeClr>
                </a:solidFill>
              </a:rPr>
              <a:t>/  )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93839" y="6492899"/>
            <a:ext cx="490526" cy="365125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( </a:t>
            </a:r>
            <a:fld id="{B6F15528-21DE-4FAA-801E-634DDDAF4B2B}" type="slidenum">
              <a:rPr lang="en-US" smtClean="0">
                <a:solidFill>
                  <a:schemeClr val="bg1">
                    <a:lumMod val="85000"/>
                  </a:schemeClr>
                </a:solidFill>
              </a:rPr>
              <a:pPr/>
              <a:t>1</a:t>
            </a:fld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858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</a:t>
            </a:r>
            <a:r>
              <a:rPr lang="fr-FR" dirty="0">
                <a:solidFill>
                  <a:srgbClr val="FFFF00"/>
                </a:solidFill>
              </a:rPr>
              <a:t>IV.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10668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 algn="ctr"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entrées-sorties conversationnelles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3392269"/>
            <a:ext cx="9144000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3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CHAPITRE IV</a:t>
            </a:r>
            <a:endParaRPr lang="fr-FR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10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</a:t>
            </a:r>
            <a:r>
              <a:rPr lang="fr-FR" dirty="0">
                <a:solidFill>
                  <a:srgbClr val="FFFF00"/>
                </a:solidFill>
              </a:rPr>
              <a:t>IV.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entrées-sorties conversationnelles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464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	 Les possibilités de la fonction 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printf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1219200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 macro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putchar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 ’expression :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putchar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(c)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joue le même rôle que :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printf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("%c", c)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Son exécution est toutefois plus rapide, dans la mesure où elle ne fait pas appel au mécanisme d’analyse de format. 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putchar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n’est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une vraie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fonction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mais une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macro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Ses instructions (écrites en C) seront incorporées à votre programme par la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directive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#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include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&lt;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stdio.h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&gt;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11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</a:t>
            </a:r>
            <a:r>
              <a:rPr lang="fr-FR" dirty="0">
                <a:solidFill>
                  <a:srgbClr val="FFFF00"/>
                </a:solidFill>
              </a:rPr>
              <a:t>IV.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entrées-sorties conversationnelles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464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2)	 Les possibilités de la fonction 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scanf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1219200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Les principaux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codes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conversion de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scanf</a:t>
            </a:r>
            <a:endParaRPr lang="fr-FR" sz="1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57200" y="2179320"/>
          <a:ext cx="8229600" cy="3916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7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2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c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char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dirty="0" err="1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int</a:t>
                      </a:r>
                      <a:endParaRPr lang="fr-FR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dirty="0" err="1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unsigned</a:t>
                      </a:r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600" dirty="0" err="1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int</a:t>
                      </a:r>
                      <a:endParaRPr lang="fr-FR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hd</a:t>
                      </a:r>
                      <a:endParaRPr lang="fr-FR" sz="1600" dirty="0">
                        <a:solidFill>
                          <a:srgbClr val="FF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short </a:t>
                      </a:r>
                      <a:r>
                        <a:rPr lang="fr-FR" sz="1600" dirty="0" err="1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int</a:t>
                      </a:r>
                      <a:endParaRPr lang="fr-FR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hu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dirty="0" err="1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unsigned</a:t>
                      </a:r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short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ld</a:t>
                      </a:r>
                      <a:r>
                        <a:rPr lang="fr-FR" sz="16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long </a:t>
                      </a:r>
                      <a:r>
                        <a:rPr lang="fr-FR" sz="1600" dirty="0" err="1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int</a:t>
                      </a:r>
                      <a:endParaRPr lang="fr-FR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lu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dirty="0" err="1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unsigned</a:t>
                      </a:r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long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f ou 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dirty="0" err="1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float</a:t>
                      </a:r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: décimale (éventuellement sans point, c’est-à-dire comme un entier) ou exponentielle (avec la lettre e ou 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lf</a:t>
                      </a:r>
                      <a:r>
                        <a:rPr lang="fr-FR" sz="16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 ou 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double avec la même présentation que ci-dessus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chaîne de caractères dont on fournit l’adresse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12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</a:t>
            </a:r>
            <a:r>
              <a:rPr lang="fr-FR" dirty="0">
                <a:solidFill>
                  <a:srgbClr val="FFFF00"/>
                </a:solidFill>
              </a:rPr>
              <a:t>IV.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entrées-sorties conversationnelles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464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2)	 Les possibilités de la fonction 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scanf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1219200"/>
            <a:ext cx="914400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Notions de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tampon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et de séparateurs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Lorsque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scanf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attend que vous lui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fournissiez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données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l’information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frappée au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clavier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est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rangée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temporairement dans l’emplacement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mémoire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nommé «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tampon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». 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la mémoire tampon est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exploré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caractère par caractère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 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scanf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au fur et à mesure des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besoins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Il existe un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pointeur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qui précise quel est le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prochain caractère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à prendre en compte.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D’autre part, certains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caractères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dits «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séparateurs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» (ou «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espaces blancs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») jouent un rôle particulier dans les données. Les deux principaux sont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l’espace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et la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fin de ligne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(\n)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13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</a:t>
            </a:r>
            <a:r>
              <a:rPr lang="fr-FR" dirty="0">
                <a:solidFill>
                  <a:srgbClr val="FFFF00"/>
                </a:solidFill>
              </a:rPr>
              <a:t>IV.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entrées-sorties conversationnelles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464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2)	 Les possibilités de la fonction 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scanf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1219200"/>
            <a:ext cx="91440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Premières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règles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utilisées par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scanf</a:t>
            </a:r>
            <a:endParaRPr lang="fr-FR" sz="1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2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Tout les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codes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format (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excepté %c et %s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entraînent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l’avancement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du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pointeur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jusqu’au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premier caractère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différent d’un séparateur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2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Puis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scanf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prend en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compte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tous les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caractères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suivants jusqu’à la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rencontre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d’un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séparateur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(en y plaçant le pointeur)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Le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code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format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%c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entraîne la prise en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compte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du caractère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désigné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par le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pointeur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(même s’il s’agit d’un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séparateur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comme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espace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ou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fin de ligne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), et le pointeur est simplement avancé sur le caractère suivant du tampon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Exemples, soit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n(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p(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c(char)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^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désigne un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espace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@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fin de ligne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57200" y="4343400"/>
            <a:ext cx="8229600" cy="1815882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3" indent="-457200"/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scanf ("%d%d", &amp;n, &amp;p) ;</a:t>
            </a:r>
          </a:p>
          <a:p>
            <a:pPr lvl="3" indent="-457200"/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lvl="3" indent="-457200"/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12</a:t>
            </a:r>
            <a:r>
              <a:rPr lang="pt-B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^</a:t>
            </a:r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25</a:t>
            </a:r>
            <a:r>
              <a:rPr lang="pt-B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n = 12     p = 25</a:t>
            </a:r>
          </a:p>
          <a:p>
            <a:pPr lvl="3" indent="-457200"/>
            <a:r>
              <a:rPr lang="pt-B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	^</a:t>
            </a:r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12</a:t>
            </a:r>
            <a:r>
              <a:rPr lang="pt-B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^^</a:t>
            </a:r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25</a:t>
            </a:r>
            <a:r>
              <a:rPr lang="pt-B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^^@</a:t>
            </a:r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n = 12     p = 25</a:t>
            </a:r>
          </a:p>
          <a:p>
            <a:pPr lvl="3" indent="-457200"/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12</a:t>
            </a:r>
            <a:r>
              <a:rPr lang="pt-B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@</a:t>
            </a:r>
          </a:p>
          <a:p>
            <a:pPr lvl="3" indent="-457200"/>
            <a:r>
              <a:rPr lang="pt-B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	@</a:t>
            </a:r>
          </a:p>
          <a:p>
            <a:pPr lvl="3" indent="-457200"/>
            <a:r>
              <a:rPr lang="pt-B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	^</a:t>
            </a:r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25</a:t>
            </a:r>
            <a:r>
              <a:rPr lang="pt-B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n = 12     p = 25</a:t>
            </a:r>
            <a:endParaRPr lang="fr-FR" sz="1600" dirty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14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</a:t>
            </a:r>
            <a:r>
              <a:rPr lang="fr-FR" dirty="0">
                <a:solidFill>
                  <a:srgbClr val="FFFF00"/>
                </a:solidFill>
              </a:rPr>
              <a:t>IV.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entrées-sorties conversationnelles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464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2)	 Les possibilités de la fonction 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scanf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12192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Premières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règles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utilisées par 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scanf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2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Exemples, soit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n(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p(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c(char)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^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désigne un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espace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@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fin de ligne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57200" y="2133600"/>
            <a:ext cx="8229600" cy="1077218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3" indent="-457200"/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scanf ("%c%d", &amp;c, &amp;n) ;</a:t>
            </a:r>
          </a:p>
          <a:p>
            <a:pPr lvl="3" indent="-457200"/>
            <a:endParaRPr lang="pt-BR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3" indent="-457200"/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a25</a:t>
            </a:r>
            <a:r>
              <a:rPr lang="pt-B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c = 'a'    n = 25</a:t>
            </a:r>
          </a:p>
          <a:p>
            <a:pPr lvl="3" indent="-457200"/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a</a:t>
            </a:r>
            <a:r>
              <a:rPr lang="pt-B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^^</a:t>
            </a:r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25</a:t>
            </a:r>
            <a:r>
              <a:rPr lang="pt-B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c = 'a'    n = 25</a:t>
            </a:r>
            <a:endParaRPr lang="fr-FR" sz="1600" dirty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" y="3418582"/>
            <a:ext cx="8229600" cy="830997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3" indent="-457200"/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scanf ("%d%c", &amp;n, &amp;c) ;</a:t>
            </a:r>
          </a:p>
          <a:p>
            <a:pPr lvl="3" indent="-457200"/>
            <a:endParaRPr lang="pt-BR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3" indent="-457200"/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12</a:t>
            </a:r>
            <a:r>
              <a:rPr lang="pt-B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^</a:t>
            </a:r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pt-B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n = 12     c = ' '</a:t>
            </a:r>
            <a:endParaRPr lang="fr-FR" sz="1600" dirty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15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</a:t>
            </a:r>
            <a:r>
              <a:rPr lang="fr-FR" dirty="0">
                <a:solidFill>
                  <a:srgbClr val="FFFF00"/>
                </a:solidFill>
              </a:rPr>
              <a:t>IV.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entrées-sorties conversationnelles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464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2)	 Les possibilités de la fonction 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scanf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1219200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Imposition d’un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gabarit maximal 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Dans un code de format de 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scanf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on peut préciser un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gabarit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Dans ce cas, le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traitement d’un code de format s’interrompt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soit à la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rencontre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d’un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séparateur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soit lorsque le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nombre de caractères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indiqués a été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atteint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(attention, les </a:t>
            </a:r>
            <a:r>
              <a:rPr lang="fr-FR" sz="16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séparateurs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éventuellement </a:t>
            </a:r>
            <a:r>
              <a:rPr lang="fr-FR" sz="16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sautés auparavant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 sont </a:t>
            </a:r>
            <a:r>
              <a:rPr lang="fr-FR" sz="16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pas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comptabilisés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!)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Exemple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57200" y="3418582"/>
            <a:ext cx="8229600" cy="1569660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3" indent="-457200"/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scanf ("%3d%3d", &amp;n, &amp;p)</a:t>
            </a:r>
          </a:p>
          <a:p>
            <a:pPr lvl="3" indent="-457200"/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lvl="3" indent="-457200"/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12</a:t>
            </a:r>
            <a:r>
              <a:rPr lang="pt-B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^</a:t>
            </a:r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25</a:t>
            </a:r>
            <a:r>
              <a:rPr lang="pt-B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   n = 12   p = 25</a:t>
            </a:r>
          </a:p>
          <a:p>
            <a:pPr lvl="3" indent="-457200"/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1600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^^^^^</a:t>
            </a:r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12345</a:t>
            </a:r>
            <a:r>
              <a:rPr lang="pt-B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n = 123  p = 45</a:t>
            </a:r>
          </a:p>
          <a:p>
            <a:pPr lvl="3" indent="-457200"/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12</a:t>
            </a:r>
            <a:r>
              <a:rPr lang="pt-B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@</a:t>
            </a:r>
          </a:p>
          <a:p>
            <a:pPr lvl="3" indent="-457200"/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25</a:t>
            </a:r>
            <a:r>
              <a:rPr lang="pt-B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      n = 12   p = 25</a:t>
            </a:r>
            <a:endParaRPr lang="fr-FR" sz="1600" dirty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16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</a:t>
            </a:r>
            <a:r>
              <a:rPr lang="fr-FR" dirty="0">
                <a:solidFill>
                  <a:srgbClr val="FFFF00"/>
                </a:solidFill>
              </a:rPr>
              <a:t>IV.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entrées-sorties conversationnelles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464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2)	 Les possibilités de la fonction 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scanf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1219200"/>
            <a:ext cx="91440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Rôle d’un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espace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dans le format 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Un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espace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entre deux codes de format demande à 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scanf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faire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avancer le pointeur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prochain caractère différent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d’un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séparateur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C’est ce qui se passe lorsque l’on a affaire à un code de format correspondant à un type numérique. 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En revanche, cela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n’était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pas le cas pour les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caractères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Exemple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57200" y="4114800"/>
            <a:ext cx="8229600" cy="1569660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("%d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^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%c", &amp;n, &amp;c) ;   </a:t>
            </a:r>
            <a:r>
              <a:rPr lang="fr-FR" sz="1600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/* ^ désigne un espace         */</a:t>
            </a:r>
          </a:p>
          <a:p>
            <a:pPr lvl="3" indent="-457200"/>
            <a:r>
              <a:rPr lang="fr-FR" sz="1600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                         /* %d^%c est différent de %</a:t>
            </a:r>
            <a:r>
              <a:rPr lang="fr-FR" sz="1600" dirty="0" err="1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d%c</a:t>
            </a:r>
            <a:r>
              <a:rPr lang="fr-FR" sz="1600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 */</a:t>
            </a:r>
          </a:p>
          <a:p>
            <a:pPr lvl="3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lvl="3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12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^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n = 12   c = 'a'</a:t>
            </a:r>
          </a:p>
          <a:p>
            <a:pPr lvl="3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12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^^^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n = 12   c = 'a'</a:t>
            </a:r>
          </a:p>
          <a:p>
            <a:pPr lvl="3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12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n = 12   c = 'a'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17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</a:t>
            </a:r>
            <a:r>
              <a:rPr lang="fr-FR" dirty="0">
                <a:solidFill>
                  <a:srgbClr val="FFFF00"/>
                </a:solidFill>
              </a:rPr>
              <a:t>IV.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entrées-sorties conversationnelles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464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2)	 Les possibilités de la fonction 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scanf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1219200"/>
            <a:ext cx="9144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Cas où un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caractère invalide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apparaît dans une donnée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Exemple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3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Lors du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traitement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du code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%d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scanf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rencontre les caractères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puis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puis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Ce caractère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ne convenant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à la fabrication d’une valeur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entière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scanf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interrompt son exploration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 fournit donc la valeur 12 pour n. 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L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’espace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qui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suit %d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dans le format n’a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aucun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effet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puisque le caractère courant est le caractère a (différent d’un séparateur). 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Le traitement du code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%c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amène 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scanf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à prendre ce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caractère courant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et à l’affecter à la variable c.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57200" y="2133600"/>
            <a:ext cx="8229600" cy="830997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("%d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^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%c", &amp;n, &amp;c) ;    </a:t>
            </a:r>
            <a:r>
              <a:rPr lang="fr-FR" sz="1600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/* ^ désigne un espace */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12a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n = 12   c = 'a'</a:t>
            </a:r>
            <a:endParaRPr lang="fr-FR" sz="1600" dirty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18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</a:t>
            </a:r>
            <a:r>
              <a:rPr lang="fr-FR" dirty="0">
                <a:solidFill>
                  <a:srgbClr val="FFFF00"/>
                </a:solidFill>
              </a:rPr>
              <a:t>IV.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entrées-sorties conversationnelles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464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2)	 Les possibilités de la fonction 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scanf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1219200"/>
            <a:ext cx="914400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D’une manière générale, dans le traitement d’un code de format,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scanf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arrête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son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exploration du tampon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dès que l’une des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trois conditions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est satisfaite :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Rencontre d’un caractère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séparateur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Gabarit maximal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atteint (s’il y en a un de spécifié),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Rencontre d’un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caractère invalide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par rapport à l’usage qu’on veut en faire (par exemple un point pour un entier, une lettre autre que E ou e pour un flottant,...). Notez bien l’aspect relatif de cette notion de caractère invalide.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19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</a:t>
            </a:r>
            <a:r>
              <a:rPr lang="fr-FR" dirty="0">
                <a:solidFill>
                  <a:srgbClr val="FFFF00"/>
                </a:solidFill>
              </a:rPr>
              <a:t>IV.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entrées-sorties conversationnelles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464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2)	 Les possibilités de la fonction 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scanf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1219200"/>
            <a:ext cx="9144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Arrêt prématuré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scanf</a:t>
            </a:r>
            <a:endParaRPr lang="fr-FR" sz="1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Exemple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valeur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fournie par 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scanf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est le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nombre de valeurs convenablement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lues</a:t>
            </a:r>
          </a:p>
          <a:p>
            <a:pPr lvl="4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Dans le premier cas, la valeur est égale à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</a:t>
            </a:r>
          </a:p>
          <a:p>
            <a:pPr lvl="4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Dans le deuxième cas, le caractère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interrompu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traitement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du premier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code %d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la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valeurs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et fournit en retour est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Les valeurs de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et de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restent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inchangées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(éventuellement indéfinies)</a:t>
            </a:r>
          </a:p>
          <a:p>
            <a:pPr lvl="4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Dans le troisième cas, le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même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mécanisme d’arrêt prématuré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 produit dès le traitement du premier code de format, et le nombre de valeurs correctement lues est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57200" y="2133600"/>
            <a:ext cx="8305800" cy="1815882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1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compte =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("%d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^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%d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^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%c", &amp;n, &amp;p, &amp;c) ; </a:t>
            </a:r>
            <a:r>
              <a:rPr lang="fr-FR" sz="1600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/* ^ désigne un espace*/</a:t>
            </a:r>
          </a:p>
          <a:p>
            <a:pPr lvl="2" indent="-457200"/>
            <a:endParaRPr lang="fr-FR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12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^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25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^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n = 12      p = 25      c = 'b'     compte = 3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12b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n = 12      p 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inchangé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c 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inchangé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compte = 1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		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indéfini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sz="1600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indéfini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n 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inchangé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p 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inchangé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c 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inchangé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compte = 0</a:t>
            </a:r>
          </a:p>
          <a:p>
            <a:pPr lvl="2" indent="-457200"/>
            <a:r>
              <a:rPr lang="fr-FR" sz="1600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indéfini </a:t>
            </a:r>
            <a:r>
              <a:rPr lang="fr-FR" sz="1600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indéfini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indéfini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fr-FR" sz="1600" dirty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2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</a:t>
            </a:r>
            <a:r>
              <a:rPr lang="fr-FR" dirty="0">
                <a:solidFill>
                  <a:srgbClr val="FFFF00"/>
                </a:solidFill>
              </a:rPr>
              <a:t>IV.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entrées-sorties conversationnelles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1219200"/>
            <a:ext cx="9144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les fonctions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et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scanf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pour afficher des informations à l’écran ou pour en lire au clavier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 va étudier en détail les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différentes possibilités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ces fonctions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quelles sont les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écritures autorisées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pour des nombres fournis en données ? Que se passe-t-il lorsque l’utilisateur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 les respecte pas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comment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organiser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les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données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lorsque l’on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mélange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les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types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numériques et les types caractères ?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que se produit-il lorsque, en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réponse à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scanf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on fournit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trop ou trop peu d’informations ?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comment agir sur la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présentation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des informations à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l’écran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?</a:t>
            </a:r>
            <a:endParaRPr lang="fr-FR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20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</a:t>
            </a:r>
            <a:r>
              <a:rPr lang="fr-FR" dirty="0">
                <a:solidFill>
                  <a:srgbClr val="FFFF00"/>
                </a:solidFill>
              </a:rPr>
              <a:t>IV.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entrées-sorties conversationnelles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464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2)	 Les possibilités de la fonction 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scanf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1219200"/>
            <a:ext cx="914400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d’erreur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Erreurs de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programmation</a:t>
            </a:r>
          </a:p>
          <a:p>
            <a:pPr lvl="4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Code de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format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désaccord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avec le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type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l’expression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Si le code de format correspond à un type de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longueur égale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à celle de la 	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lvalue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mentionnée dans la liste, les conséquences se limitent à l’introduction   	d’une mauvaise valeur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		Si la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lvalue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une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taille inférieure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à celle correspondant au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type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mentionné 	dans le code format, il y aura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écrasement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d’un emplacement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mémoire</a:t>
            </a:r>
          </a:p>
          <a:p>
            <a:pPr lvl="4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Nombre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codes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format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différent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du nombre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d’éléments de la liste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scanf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cherche toujours à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satisfaire le contenu du format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Les conséquences 	sont limitées dans le cas où le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format comporte moins de codes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que la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liste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; 	ainsi, dans cette instruction,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on ne cherchera à lire que la valeur de n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</a:pP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3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Dans le cas où le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format comporte plus de codes que la liste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on cherchera à 	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affecter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valeurs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à des emplacements (presque)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aléatoires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la mémoire. 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57200" y="5452646"/>
            <a:ext cx="8229600" cy="338554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("%d", &amp;n, &amp;p) ;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21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</a:t>
            </a:r>
            <a:r>
              <a:rPr lang="fr-FR" dirty="0">
                <a:solidFill>
                  <a:srgbClr val="FFFF00"/>
                </a:solidFill>
              </a:rPr>
              <a:t>IV.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entrées-sorties conversationnelles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464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2)	 Les possibilités de la fonction 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scanf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12192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d’erreur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Mauvaise réponse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l’utilisateur (Exemple: boucle infinie sur un caractère invalide)  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57200" y="4303455"/>
            <a:ext cx="8229600" cy="2308324"/>
          </a:xfrm>
          <a:prstGeom prst="rect">
            <a:avLst/>
          </a:prstGeom>
          <a:solidFill>
            <a:schemeClr val="accent1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donnez un nombre : 12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voici son carré : 144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donnez un nombre : 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&amp;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voici son carré : 144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donnez un nombre : voici son carré : 144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donnez un nombre : voici son carré : 144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donnez un nombre : voici son carré : 144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donnez un nombre : voici son carré : 144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^C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7200" y="2057400"/>
            <a:ext cx="8229600" cy="2062103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main() {  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do 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{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("donnez un nombre : ")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("%d", &amp;n)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("voici son carré : %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d\n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", n*n) ;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 lvl="2" indent="-457200"/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(n) ; }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22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</a:t>
            </a:r>
            <a:r>
              <a:rPr lang="fr-FR" dirty="0">
                <a:solidFill>
                  <a:srgbClr val="FFFF00"/>
                </a:solidFill>
              </a:rPr>
              <a:t>IV.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entrées-sorties conversationnelles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464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2)	 Les possibilités de la fonction 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scanf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1219200"/>
            <a:ext cx="91440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 macro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getchar</a:t>
            </a:r>
            <a:endParaRPr lang="fr-FR" sz="1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 ’expression :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 =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getchar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()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joue le même rôle que :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scanf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("%c", &amp;c)</a:t>
            </a:r>
          </a:p>
          <a:p>
            <a:pPr lvl="2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tout en étant plus rapide puisque ne faisant pas appel au mécanisme d’analyse d’un format.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getchar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utilise le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même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tampon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(image d’une ligne) que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scanf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getchar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est une macro dont les instructions figurent dans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stdio.h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l’omission d’une instruction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#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include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conduit à une erreur à l’édition de liens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23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</a:t>
            </a:r>
            <a:r>
              <a:rPr lang="fr-FR" dirty="0">
                <a:solidFill>
                  <a:srgbClr val="FFFF00"/>
                </a:solidFill>
              </a:rPr>
              <a:t>IV.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entrées-sorties conversationnelles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3581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Exercice 1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57200" y="1600200"/>
            <a:ext cx="8229600" cy="3293209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1) Quels résultats fournit le programme suivant ?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include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&lt;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main ()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 = 543 ;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p = 5 ;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x = 34.5678;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("A : %d %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f\n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", n, x) ;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("B : %4d %10f\n", n, x) ;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("C : %2d %3f\n", n, x) ;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("D : %10.3f %10.3e\n", x, x) ;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("E : %*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d\n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", p, n) ;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("F : %*.*f\n", 12, 5, x) ;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525000" y="2209800"/>
            <a:ext cx="4572000" cy="203132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Exercice 1 :</a:t>
            </a: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A : 543 34.567799</a:t>
            </a: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B :  543  34.567799</a:t>
            </a: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C : 543 34.567799</a:t>
            </a: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D :     34.568 3.457e+001</a:t>
            </a: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E :   543</a:t>
            </a: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F :     34.56780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334 0.18501 L 0.1 0.18501 " pathEditMode="fixed" rAng="0" ptsTypes="AA">
                                      <p:cBhvr>
                                        <p:cTn id="6" dur="200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24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</a:t>
            </a:r>
            <a:r>
              <a:rPr lang="fr-FR" dirty="0">
                <a:solidFill>
                  <a:srgbClr val="FFFF00"/>
                </a:solidFill>
              </a:rPr>
              <a:t>IV.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entrées-sorties conversationnelles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3581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Exercice 2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57200" y="1600200"/>
            <a:ext cx="8229600" cy="3293209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2) Quelles seront les valeurs lues dans les variables n et p (de type </a:t>
            </a:r>
            <a:r>
              <a:rPr lang="fr-FR" sz="1600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), par l’instruction suivante ?</a:t>
            </a:r>
          </a:p>
          <a:p>
            <a:endParaRPr lang="fr-FR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("%4d %2d", &amp;n, &amp;p) ;</a:t>
            </a:r>
          </a:p>
          <a:p>
            <a:endParaRPr lang="fr-FR" sz="16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lorsqu’on lui fournit les données suivantes (le symbole 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^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représente un 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espace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et le symbole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@ 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représente une 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fin de ligne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c’est-à-dire une validation) ?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a) 12^45@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b) 123456@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c) 123456^7@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d) 1^458@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e) ^^^4567^^8912@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3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</a:t>
            </a:r>
            <a:r>
              <a:rPr lang="fr-FR" dirty="0">
                <a:solidFill>
                  <a:srgbClr val="FFFF00"/>
                </a:solidFill>
              </a:rPr>
              <a:t>IV.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entrées-sorties conversationnelles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464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	 Les possibilités de la fonction 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printf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1219200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Les principaux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codes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conversion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57200" y="1752600"/>
          <a:ext cx="8229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7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2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c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fr-FR" sz="16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char</a:t>
                      </a:r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fr-FR" sz="1600" b="0" dirty="0">
                        <a:solidFill>
                          <a:srgbClr val="FF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caractère affiché « en clair » </a:t>
                      </a:r>
                    </a:p>
                    <a:p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(convient à </a:t>
                      </a:r>
                      <a:r>
                        <a:rPr lang="fr-FR" sz="16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short</a:t>
                      </a:r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ou à </a:t>
                      </a:r>
                      <a:r>
                        <a:rPr lang="fr-FR" sz="1600" dirty="0" err="1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int</a:t>
                      </a:r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compte tenu des conversions systématiques)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d </a:t>
                      </a:r>
                    </a:p>
                    <a:p>
                      <a:pPr algn="ctr"/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fr-FR" sz="1600" dirty="0" err="1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int</a:t>
                      </a:r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(convient aussi à </a:t>
                      </a:r>
                      <a:r>
                        <a:rPr lang="fr-FR" sz="16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char</a:t>
                      </a:r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ou à </a:t>
                      </a:r>
                      <a:r>
                        <a:rPr lang="fr-FR" sz="16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short</a:t>
                      </a:r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, compte tenu des conversions systématiques)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u </a:t>
                      </a:r>
                    </a:p>
                    <a:p>
                      <a:pPr algn="ctr"/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fr-FR" sz="1600" dirty="0" err="1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unsigned</a:t>
                      </a:r>
                      <a:r>
                        <a:rPr lang="fr-FR" sz="16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600" dirty="0" err="1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int</a:t>
                      </a:r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(convient aussi à </a:t>
                      </a:r>
                      <a:r>
                        <a:rPr lang="fr-FR" sz="1600" dirty="0" err="1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unsigned</a:t>
                      </a:r>
                      <a:r>
                        <a:rPr lang="fr-FR" sz="16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 char </a:t>
                      </a:r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ou à </a:t>
                      </a:r>
                      <a:r>
                        <a:rPr lang="fr-FR" sz="1600" dirty="0" err="1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unsigned</a:t>
                      </a:r>
                      <a:r>
                        <a:rPr lang="fr-FR" sz="16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 short</a:t>
                      </a:r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, compte tenu des conversions systématiques)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ld</a:t>
                      </a:r>
                      <a:r>
                        <a:rPr lang="fr-FR" sz="16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fr-FR" sz="16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long</a:t>
                      </a:r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long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f </a:t>
                      </a:r>
                    </a:p>
                    <a:p>
                      <a:pPr algn="ctr"/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fr-FR" sz="16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double </a:t>
                      </a:r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fr-FR" sz="16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600" dirty="0" err="1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float</a:t>
                      </a:r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(compte tenu des conversions systématiques </a:t>
                      </a:r>
                      <a:r>
                        <a:rPr lang="fr-FR" sz="1600" dirty="0" err="1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float</a:t>
                      </a:r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-&gt; double)</a:t>
                      </a:r>
                    </a:p>
                    <a:p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écrit en notation décimale avec </a:t>
                      </a:r>
                      <a:r>
                        <a:rPr lang="fr-FR" sz="16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six chiffres </a:t>
                      </a:r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après le </a:t>
                      </a:r>
                      <a:r>
                        <a:rPr lang="fr-FR" sz="16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point</a:t>
                      </a:r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fr-FR" sz="16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1.234500</a:t>
                      </a:r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ou </a:t>
                      </a:r>
                      <a:r>
                        <a:rPr lang="fr-FR" sz="16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123.456789</a:t>
                      </a:r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e </a:t>
                      </a:r>
                    </a:p>
                    <a:p>
                      <a:pPr algn="ctr"/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fr-FR" sz="16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double </a:t>
                      </a:r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fr-FR" sz="16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600" dirty="0" err="1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float</a:t>
                      </a:r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(compte tenu des conversions systématiques </a:t>
                      </a:r>
                      <a:r>
                        <a:rPr lang="fr-FR" sz="1600" dirty="0" err="1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float</a:t>
                      </a:r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-&gt; double)</a:t>
                      </a:r>
                    </a:p>
                    <a:p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écrit en notation </a:t>
                      </a:r>
                      <a:r>
                        <a:rPr lang="fr-FR" sz="16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exponentielle</a:t>
                      </a:r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fr-FR" sz="16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mantisse</a:t>
                      </a:r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entre </a:t>
                      </a:r>
                      <a:r>
                        <a:rPr lang="fr-FR" sz="16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inclus et </a:t>
                      </a:r>
                      <a:r>
                        <a:rPr lang="fr-FR" sz="16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10 </a:t>
                      </a:r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exclu) </a:t>
                      </a:r>
                    </a:p>
                    <a:p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avec </a:t>
                      </a:r>
                      <a:r>
                        <a:rPr lang="fr-FR" sz="16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six chiffres après</a:t>
                      </a:r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le </a:t>
                      </a:r>
                      <a:r>
                        <a:rPr lang="fr-FR" sz="16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point décimal</a:t>
                      </a:r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</a:p>
                    <a:p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fr-FR" sz="1600" dirty="0" err="1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x.xxxxxxe</a:t>
                      </a:r>
                      <a:r>
                        <a:rPr lang="fr-FR" sz="16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r>
                        <a:rPr lang="fr-FR" sz="1600" dirty="0" err="1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yyy</a:t>
                      </a:r>
                      <a:r>
                        <a:rPr lang="fr-FR" sz="16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ou </a:t>
                      </a:r>
                      <a:r>
                        <a:rPr lang="fr-FR" sz="1600" dirty="0" err="1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x.xxxxxxe-yyy</a:t>
                      </a:r>
                      <a:r>
                        <a:rPr lang="fr-FR" sz="16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pour les nombres </a:t>
                      </a:r>
                      <a:r>
                        <a:rPr lang="fr-FR" sz="16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positifs</a:t>
                      </a:r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  <a:p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fr-FR" sz="16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fr-FR" sz="1600" dirty="0" err="1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x.xxxxxxe</a:t>
                      </a:r>
                      <a:r>
                        <a:rPr lang="fr-FR" sz="16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r>
                        <a:rPr lang="fr-FR" sz="1600" dirty="0" err="1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yyy</a:t>
                      </a:r>
                      <a:r>
                        <a:rPr lang="fr-FR" sz="16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ou </a:t>
                      </a:r>
                      <a:r>
                        <a:rPr lang="fr-FR" sz="16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fr-FR" sz="1600" dirty="0" err="1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x.xxxxxxe-yyy</a:t>
                      </a:r>
                      <a:r>
                        <a:rPr lang="fr-FR" sz="16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pour les nombres </a:t>
                      </a:r>
                      <a:r>
                        <a:rPr lang="fr-FR" sz="16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négatifs</a:t>
                      </a:r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Chaîne de caractères dont on fournit l’adresse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(sera étudiée ultérieurement)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4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</a:t>
            </a:r>
            <a:r>
              <a:rPr lang="fr-FR" dirty="0">
                <a:solidFill>
                  <a:srgbClr val="FFFF00"/>
                </a:solidFill>
              </a:rPr>
              <a:t>IV.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entrées-sorties conversationnelles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464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	 Les possibilités de la fonction 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printf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1219200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Action sur le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gabarit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d’affichage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entiers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sont affichés avec le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nombre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caractères nécessaires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sans espaces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avant ou après)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flottants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sont affichés avec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six chiffres après le point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(aussi bien pour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nombre placé après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%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dans le code de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format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précise un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gabarit d’affichage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(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nombre minimal de caractères à utiliser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57200" y="3395246"/>
            <a:ext cx="8229600" cy="1323439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 ("%</a:t>
            </a:r>
            <a:r>
              <a:rPr lang="pt-B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d", n) ;     </a:t>
            </a:r>
            <a:r>
              <a:rPr lang="pt-BR" sz="1600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pt-B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entier</a:t>
            </a:r>
            <a:r>
              <a:rPr lang="pt-BR" sz="1600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 avec </a:t>
            </a:r>
            <a:r>
              <a:rPr lang="pt-B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3 caractères minimum </a:t>
            </a:r>
            <a:r>
              <a:rPr lang="pt-BR" sz="1600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*/</a:t>
            </a:r>
          </a:p>
          <a:p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n = 20                  </a:t>
            </a:r>
            <a:r>
              <a:rPr lang="pt-B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^</a:t>
            </a:r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20</a:t>
            </a:r>
          </a:p>
          <a:p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n = 3                   </a:t>
            </a:r>
            <a:r>
              <a:rPr lang="pt-B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^^</a:t>
            </a:r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  <a:p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n = 2358                2358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n = -5200               -5200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7200" y="4953000"/>
            <a:ext cx="8229600" cy="1077218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("%f", x) ;    </a:t>
            </a:r>
            <a:r>
              <a:rPr lang="fr-FR" sz="1600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/* notation 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décimale</a:t>
            </a:r>
            <a:r>
              <a:rPr lang="fr-FR" sz="1600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gabarit</a:t>
            </a:r>
            <a:r>
              <a:rPr lang="fr-FR" sz="1600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 par 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défaut</a:t>
            </a:r>
            <a:r>
              <a:rPr lang="fr-FR" sz="1600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  */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fr-FR" sz="1600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/*   (6 chiffres après point)            */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x = 1.2345              1.234500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x = 12.3456789          12.345679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28500" y="4800600"/>
            <a:ext cx="83058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5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</a:t>
            </a:r>
            <a:r>
              <a:rPr lang="fr-FR" dirty="0">
                <a:solidFill>
                  <a:srgbClr val="FFFF00"/>
                </a:solidFill>
              </a:rPr>
              <a:t>IV.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entrées-sorties conversationnelles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464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	 Les possibilités de la fonction 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printf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1219200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Action sur le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gabarit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d’affichage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57200" y="1981200"/>
            <a:ext cx="8229600" cy="1323439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("%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f", x) ;    </a:t>
            </a:r>
            <a:r>
              <a:rPr lang="fr-FR" sz="1600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/* notation 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décimale</a:t>
            </a:r>
            <a:r>
              <a:rPr lang="fr-FR" sz="1600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 - 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gabarit mini 10 </a:t>
            </a:r>
            <a:r>
              <a:rPr lang="fr-FR" sz="1600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*/</a:t>
            </a:r>
          </a:p>
          <a:p>
            <a:r>
              <a:rPr lang="fr-FR" sz="1600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                        /*   (toujours 6 chiffres après point) */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x = 1.2345              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^^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1.234500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x = 12.345              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^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12.345000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x = 1.2345E5            123450.000000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7200" y="3733800"/>
            <a:ext cx="8229600" cy="1569660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("%e", x);  </a:t>
            </a:r>
            <a:r>
              <a:rPr lang="fr-FR" sz="1600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/*notation 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exponentielle</a:t>
            </a:r>
            <a:r>
              <a:rPr lang="fr-FR" sz="1600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 -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gabarit par défaut</a:t>
            </a:r>
            <a:r>
              <a:rPr lang="fr-FR" sz="1600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*/</a:t>
            </a:r>
          </a:p>
          <a:p>
            <a:r>
              <a:rPr lang="fr-FR" sz="1600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                   /*   (6 chiffres après point)              */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x = 1.2345              1.234500e+000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x = 123.45              1.234500e+002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x = 123.456789E8        1.234568e+010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x = -123.456789E8       -1.234568e+010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33450" y="3581400"/>
            <a:ext cx="8305800" cy="1752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6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</a:t>
            </a:r>
            <a:r>
              <a:rPr lang="fr-FR" dirty="0">
                <a:solidFill>
                  <a:srgbClr val="FFFF00"/>
                </a:solidFill>
              </a:rPr>
              <a:t>IV.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entrées-sorties conversationnelles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464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	 Les possibilités de la fonction 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printf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1219200"/>
            <a:ext cx="91440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Actions sur la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précision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Pour les types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flottants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on peut spécifier un nombre de chiffres (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inférieur à 6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après le point décimal (pour la notation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décimale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ou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exponentielle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 Ce nombre doit apparaître,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précédé d’un point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avant le code de format (et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après le gabarit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57200" y="2667000"/>
            <a:ext cx="8229600" cy="1323439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("%</a:t>
            </a:r>
            <a:r>
              <a:rPr lang="fr-FR" sz="1600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f", x) ;  </a:t>
            </a:r>
            <a:r>
              <a:rPr lang="fr-FR" sz="1600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/* notation 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décimale</a:t>
            </a:r>
            <a:r>
              <a:rPr lang="fr-FR" sz="1600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fr-FR" sz="1600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gabarit mini 10 </a:t>
            </a:r>
            <a:r>
              <a:rPr lang="fr-FR" sz="1600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*/</a:t>
            </a:r>
          </a:p>
          <a:p>
            <a:r>
              <a:rPr lang="fr-FR" sz="1600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                        /*    et 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3 chiffres </a:t>
            </a:r>
            <a:r>
              <a:rPr lang="fr-FR" sz="1600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après point       */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x = 1.2345               </a:t>
            </a:r>
            <a:r>
              <a:rPr lang="fr-FR" sz="1600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^^^^^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1.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235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x = 1.2345E3             </a:t>
            </a:r>
            <a:r>
              <a:rPr lang="fr-FR" sz="1600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^^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1234.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500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x = 1.2345E7             12345000.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000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57200" y="4419600"/>
            <a:ext cx="8229600" cy="1077218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("%</a:t>
            </a:r>
            <a:r>
              <a:rPr lang="fr-FR" sz="1600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12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e", x); </a:t>
            </a:r>
            <a:r>
              <a:rPr lang="fr-FR" sz="1600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/*notation 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exponentielle</a:t>
            </a:r>
            <a:r>
              <a:rPr lang="fr-FR" sz="1600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fr-FR" sz="1600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gabarit mini 12</a:t>
            </a:r>
            <a:r>
              <a:rPr lang="fr-FR" sz="1600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*/</a:t>
            </a:r>
          </a:p>
          <a:p>
            <a:r>
              <a:rPr lang="fr-FR" sz="1600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                      /*    et 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4 chiffres </a:t>
            </a:r>
            <a:r>
              <a:rPr lang="fr-FR" sz="1600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après point          */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x = 1.2345               </a:t>
            </a:r>
            <a:r>
              <a:rPr lang="fr-FR" sz="1600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^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1.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2345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e+000</a:t>
            </a:r>
          </a:p>
          <a:p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x = 123.456789E8         </a:t>
            </a:r>
            <a:r>
              <a:rPr lang="fr-FR" sz="1600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^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1.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2346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e+010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33450" y="4191000"/>
            <a:ext cx="8305800" cy="1752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7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</a:t>
            </a:r>
            <a:r>
              <a:rPr lang="fr-FR" dirty="0">
                <a:solidFill>
                  <a:srgbClr val="FFFF00"/>
                </a:solidFill>
              </a:rPr>
              <a:t>IV.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entrées-sorties conversationnelles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464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	 Les possibilités de la fonction 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printf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121920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Actions sur la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précision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 signe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moins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), (comme dans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%-4d ou %-10.3f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), demande de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cadrer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l’affichage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à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gauche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au lieu de le cadrer (par défaut) à droite ; les éventuels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espaces supplémentaires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seront placés à droite et non plus à gauche de l’information affichée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 caractère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figurant à la 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place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d’un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gabarit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ou d’une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précision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signifie que la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valeur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effective est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fournie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dans la liste des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arguments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printf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retourne le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nombre de caractères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qu’elle a réellement affichés (ou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-1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 cas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d’erreur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57200" y="3581400"/>
            <a:ext cx="8229600" cy="830997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printf ("%</a:t>
            </a:r>
            <a:r>
              <a:rPr lang="pt-BR" sz="1600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t-B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f", </a:t>
            </a:r>
            <a:r>
              <a:rPr lang="pt-B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x) ;</a:t>
            </a:r>
          </a:p>
          <a:p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 = </a:t>
            </a:r>
            <a:r>
              <a:rPr lang="pt-B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x = 1.2345                </a:t>
            </a:r>
            <a:r>
              <a:rPr lang="pt-BR" sz="1600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^^^^^</a:t>
            </a:r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1.</a:t>
            </a:r>
            <a:r>
              <a:rPr lang="pt-B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 = </a:t>
            </a:r>
            <a:r>
              <a:rPr lang="pt-B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x = 1.2345                </a:t>
            </a:r>
            <a:r>
              <a:rPr lang="pt-BR" sz="1600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^^^</a:t>
            </a:r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1.</a:t>
            </a:r>
            <a:r>
              <a:rPr lang="pt-B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234</a:t>
            </a:r>
            <a:endParaRPr lang="fr-FR" sz="1600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7200" y="5341203"/>
            <a:ext cx="8229600" cy="338554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 = printf ("....", ....) </a:t>
            </a:r>
            <a:endParaRPr lang="fr-FR" sz="1600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8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</a:t>
            </a:r>
            <a:r>
              <a:rPr lang="fr-FR" dirty="0">
                <a:solidFill>
                  <a:srgbClr val="FFFF00"/>
                </a:solidFill>
              </a:rPr>
              <a:t>IV.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entrées-sorties conversationnelles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464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	 Les possibilités de la fonction 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printf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1219200"/>
            <a:ext cx="91440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Cas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d’erreur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programmation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Code de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format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désaccord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avec le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type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l’expression	</a:t>
            </a:r>
          </a:p>
          <a:p>
            <a:pPr lvl="4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Lorsque le code de format, correspond à une information de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même taille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que celle relative au type de l’expression, les conséquences de l’erreur se limitent à une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mauvaise interprétation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l’expression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Exemple, lorsque l’on écrit une valeur de type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%u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ou une valeur de type 	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unsigned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%d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4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Lorsque le code format correspond à une information de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taille différente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celle relative au type de l’expression, les conséquences sont généralement plus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désastreuses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(décalage des valeurs à affiché)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Nombre de codes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format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différent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du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nombre d’expressions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la liste</a:t>
            </a:r>
          </a:p>
          <a:p>
            <a:pPr lvl="4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Dans ce cas, le C cherche à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satisfaire le contenu du format</a:t>
            </a:r>
          </a:p>
          <a:p>
            <a:pPr lvl="3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Si des expressions de la liste n’ont pas de code format, elles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 seront pas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affichées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57200" y="6062246"/>
            <a:ext cx="8229600" cy="338554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3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("%d", n, 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;    </a:t>
            </a:r>
            <a:r>
              <a:rPr lang="fr-FR" sz="1600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/* p ne sera pas affichée   */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8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Langage C</a:t>
            </a: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667752" y="-76200"/>
            <a:ext cx="571504" cy="365125"/>
          </a:xfrm>
        </p:spPr>
        <p:txBody>
          <a:bodyPr/>
          <a:lstStyle/>
          <a:p>
            <a:r>
              <a:rPr lang="en-US" sz="9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  )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82000" y="-76176"/>
            <a:ext cx="490526" cy="365125"/>
          </a:xfrm>
        </p:spPr>
        <p:txBody>
          <a:bodyPr/>
          <a:lstStyle/>
          <a:p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fld id="{B6F15528-21DE-4FAA-801E-634DDDAF4B2B}" type="slidenum">
              <a:rPr lang="en-US" sz="90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9</a:t>
            </a:fld>
            <a:endParaRPr lang="en-US" sz="9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90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I.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II.	III.	</a:t>
            </a:r>
            <a:r>
              <a:rPr lang="fr-FR" dirty="0">
                <a:solidFill>
                  <a:srgbClr val="FFFF00"/>
                </a:solidFill>
              </a:rPr>
              <a:t>IV.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V.	VI.	VII.	VIII.	IX.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0081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indent="-540000">
              <a:spcBef>
                <a:spcPts val="600"/>
              </a:spcBef>
              <a:spcAft>
                <a:spcPts val="600"/>
              </a:spcAft>
            </a:pPr>
            <a:r>
              <a:rPr lang="fr-FR" sz="1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entrées-sorties conversationnelles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464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7200" lvl="1" indent="-540000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	 Les possibilités de la fonction </a:t>
            </a:r>
            <a:r>
              <a:rPr lang="fr-FR" sz="1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printf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1219200"/>
            <a:ext cx="91440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Cas d’erreur de programmation</a:t>
            </a:r>
          </a:p>
          <a:p>
            <a:pPr lvl="4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 vous prévoyez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trop de codes 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format, les conséquences seront là encore assez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désastreuses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puisque </a:t>
            </a:r>
            <a:r>
              <a:rPr lang="fr-FR" sz="1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cherchera à afficher </a:t>
            </a:r>
            <a:r>
              <a:rPr lang="fr-FR" sz="1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n’importe quoi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57200" y="2514600"/>
            <a:ext cx="8229600" cy="338554"/>
          </a:xfrm>
          <a:prstGeom prst="rect">
            <a:avLst/>
          </a:prstGeom>
          <a:solidFill>
            <a:srgbClr val="100468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1" indent="-457200">
              <a:spcBef>
                <a:spcPts val="600"/>
              </a:spcBef>
              <a:spcAft>
                <a:spcPts val="600"/>
              </a:spcAft>
            </a:pPr>
            <a:r>
              <a:rPr lang="fr-FR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("%d </a:t>
            </a:r>
            <a:r>
              <a:rPr lang="fr-FR" sz="1600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%d </a:t>
            </a:r>
            <a:r>
              <a:rPr lang="fr-FR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", n) ; </a:t>
            </a:r>
            <a:r>
              <a:rPr lang="fr-FR" sz="1600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/*la valeur de la seconde est aléatoire*/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2150</Words>
  <Application>Microsoft Office PowerPoint</Application>
  <PresentationFormat>Affichage à l'écran (4:3)</PresentationFormat>
  <Paragraphs>407</Paragraphs>
  <Slides>24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Courier New</vt:lpstr>
      <vt:lpstr>Wingdings</vt:lpstr>
      <vt:lpstr>Thème Office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AS</dc:creator>
  <cp:lastModifiedBy>AS</cp:lastModifiedBy>
  <cp:revision>10</cp:revision>
  <dcterms:created xsi:type="dcterms:W3CDTF">2011-10-04T18:54:16Z</dcterms:created>
  <dcterms:modified xsi:type="dcterms:W3CDTF">2019-02-14T08:48:28Z</dcterms:modified>
</cp:coreProperties>
</file>