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1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28A1-E07B-40DE-B6DC-50589282E8CF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D195-1DD0-4BA2-B6DC-64F5F8259E51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B71B-ECA9-439A-B3DF-5BB9018C16A1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75B2-5304-48F0-A255-588AB6D52045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5B05-9BB4-4836-BB21-823761AAC990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9C3-FDC8-40F4-B333-13E228F0E09A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9D1-1491-4AEC-A668-E083AE1B1EF0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E440-6B30-4328-A0D6-F6B643BC67E4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C15C-3EFB-40D8-9A4E-77A2E581E0CF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3210-5CA3-4E2A-8EA7-EFB399750605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C7C6-1B34-4328-BFA9-50F261228B41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B0BC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164A-E5EA-4E5E-96EB-9D1F7125D843}" type="datetime1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79591" y="6492875"/>
            <a:ext cx="571504" cy="365125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/  )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93839" y="6492899"/>
            <a:ext cx="490526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 </a:t>
            </a:r>
            <a:fld id="{B6F15528-21DE-4FAA-801E-634DDDAF4B2B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 algn="ctr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3392269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CHAPITRE V</a:t>
            </a:r>
            <a:endParaRPr lang="fr-F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Exemples d’introduction de l’instruction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981200"/>
            <a:ext cx="7239000" cy="3785652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("donnez un entier : 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(n)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{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case 0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nul\n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break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case 1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un\n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         break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case 2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deux\n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break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("au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revoir\n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29800" y="3200400"/>
            <a:ext cx="7239000" cy="35548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nul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au revoir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______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deux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au revoir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______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5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au revoir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1874 L 0.1125 0.01874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Exemples d’introduction de l’instruction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981200"/>
            <a:ext cx="7239000" cy="304698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("donnez un entier : 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{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case 0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nul\n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case 1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un\n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case 2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deux\n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("au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revoir\n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29800" y="3200400"/>
            <a:ext cx="7239000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nul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un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deux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au revoir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______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deux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au revoir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4441 L 0.1125 0.04441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Étiquette default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981200"/>
            <a:ext cx="7239000" cy="4031873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("donnez un entier : 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(n)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{  case 0 :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nul\n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break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case 1 :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un\n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break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case 2 :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deux\n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break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default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grand\n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("au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revoir\n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29800" y="3200400"/>
            <a:ext cx="7239000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deux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au revoir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_______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25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grand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au revoir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9598 L 0.1125 0.09598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plus général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981200"/>
            <a:ext cx="7239000" cy="427809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("donnez un entier : 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(n)              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{  case 0 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nul\n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break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case 1  :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case 2 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petit\n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case 3  :                     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case 4  :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case 5 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moyen\n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break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default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grand\n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29800" y="3200400"/>
            <a:ext cx="7239000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1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petit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moyen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______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4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moyen 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______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entier : 25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grand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4441 L 0.1125 0.04441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Commentaires 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L’instruction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limite les valeurs des étiquettes à des valeurs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entières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 en effet, il ne faut pas oublier que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comparaison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d’égalité de la valeur d’une expression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flottante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celle d’une constante flottante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relativement aléatoire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compte tenu de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précision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limitée des calculs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Seulement, il est possible d’employer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constantes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 caractère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étant donné qu’il y aura systématiquement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conversion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343400"/>
            <a:ext cx="37338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switch(c)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{  case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'a' 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......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case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132 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......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4343400"/>
            <a:ext cx="37338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switch (n)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{  case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'A' 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case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559 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.......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3886200"/>
            <a:ext cx="22974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Avec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de type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5400" y="3928646"/>
            <a:ext cx="2144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Avec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du type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Commentaires 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La syntaxe autorise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expressions constantes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286000"/>
            <a:ext cx="7239000" cy="2062103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#define 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LIMITE  20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switch (n)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 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LIMITE-1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 ......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LIMITE 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: ......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LIMITE+1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 ......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Syntaxe de 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do...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L’instruction do…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72390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do     instruction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while  (expression)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690336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Notez la présence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parenthèses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autour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l’expression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qui régit la poursuite de la boucle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présence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point-virgule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la fin de cette instruction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Lorsque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l’instruction à répéter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limite à une seule 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simple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n’omettez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pas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point-virgule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qui la termine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90600" y="4426803"/>
            <a:ext cx="72390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do c =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; 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( c != 'x')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48768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boucle infinie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il sera possible d’en sortir par une 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break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5376446"/>
            <a:ext cx="72390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 instruction  while (1)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d’introduction de 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do...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L’instruction do…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7239000" cy="304698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{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donnez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un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nb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&gt;0 : 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vous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fourni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%d\n", n)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 (n&lt;=0)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réponse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correcte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29800" y="3200400"/>
            <a:ext cx="7239000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nb &gt;0 : -3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vous avez fourni -3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nb &gt;0 : -9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vous avez fourni –9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nb &gt;0 : 12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vous avez fourni 12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réponse correcte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9598 L 0.1125 0.09598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précédent peut s’écrire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L’instruction do…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72390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donnez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un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nb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&gt; 0 : 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lvl="2" indent="-457200"/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vous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fourni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%d", n), n&lt;= 0 );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3276273"/>
            <a:ext cx="86106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1" indent="-457200"/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donnez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un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nb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&gt;0 : ") ;</a:t>
            </a:r>
          </a:p>
          <a:p>
            <a:pPr lvl="1" indent="-457200"/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("%d", &amp;n),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vous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fourni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%d", n), n &lt;= 0 );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3987225"/>
            <a:ext cx="86106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1" indent="-457200"/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}</a:t>
            </a:r>
          </a:p>
          <a:p>
            <a:pPr lvl="1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donnez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un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nb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&gt; 0 :"),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&amp;n),</a:t>
            </a:r>
          </a:p>
          <a:p>
            <a:pPr lvl="1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vous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fourni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%d", n), n &lt;= 0 )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029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Notez bien que la condition de poursuite doit être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dernière expression évaluée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compte 	tenu du fonctionnement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l’opérateur séquentiel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L’instruction do…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72390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}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(c=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()) != 'x' 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0600" y="3037582"/>
            <a:ext cx="72390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1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 =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;</a:t>
            </a:r>
          </a:p>
          <a:p>
            <a:pPr lvl="1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c != 'x' 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286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Lit des caractères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 clavier jusqu’à ce qu’elle ait obtenu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 x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Elle est équivalente à 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Donnent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possibilité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d’effectuer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choix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 se comporter différemment suivant les circonstances (ex. une réponse de l’utilisateur, un résultat de calcul...)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if...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Donnent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possibilité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d’effectuer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boucles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 répéter plusieurs fois un ensemble donné d’instructions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do...while, while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en-U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Instructions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branchement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inconditionnel :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goto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break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	 L’instruction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752600"/>
            <a:ext cx="7239000" cy="304698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0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&lt;100)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{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donnez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un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nombre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 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som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+= n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obtenue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 %d",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d’introduction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29800" y="3200400"/>
            <a:ext cx="7239000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nombre : 15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nombre : 25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nombre : 12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nombre : 60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somme obtenue : 112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5562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La condition de poursuite est examinée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avant chaque parcours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 boucle et non après. Une telle boucle peut très bien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n’être parcourue aucune fois si la condition est fausse dès qu’on l’aborde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18085 L 0.1125 0.18085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	 L’instruction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Syntaxe de l’instruction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0600" y="1752600"/>
            <a:ext cx="72390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 (expression)     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instruction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5245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Commentaires 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Notez la présence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parenthèses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pour délimiter la condition de poursuite. Remarquez que, la syntaxe n’impose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aucun point-virgule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fin (il s’en trouvera naturellement un à la fin de l’instruction qui suit si celle-ci est simple)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Lorsque la condition de poursuite est une expression qui fait appel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l’opérateur séquentiel,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n’oubliez pas qu’alors toutes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qui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constituent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seront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évaluées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avant le test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poursuite de la boucle.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" y="4876800"/>
            <a:ext cx="80010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("donnez un nombre : ") ,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&amp;n),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&lt;=100)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+= n 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59436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	Différente de l’exemple précédent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	 L’instruction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0600" y="1752600"/>
            <a:ext cx="72390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( expression1, expression2 )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52454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Equivalente 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4400" y="3200400"/>
            <a:ext cx="73152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expression1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expression2 ) 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L’instruction for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600" y="1752600"/>
            <a:ext cx="7239000" cy="230832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&lt;=5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{ 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("bonjour 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fois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d’introduction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l’instruction for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29800" y="3200400"/>
            <a:ext cx="7239000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 1 fois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 2 fois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 3 fois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 4 fois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 5 fois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18085 L 0.1125 0.18085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L’instruction for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2192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( i=1 ; i&lt;=5 ; i++ 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Comporte trois expressions. 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première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évaluée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 seule fois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avant </a:t>
            </a:r>
            <a:r>
              <a:rPr lang="fr-FR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d’entrer dans la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boucle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deuxième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conditionne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poursuite de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boucle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Elle est évaluée avant chaque parcours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troisième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évaluée à la fin de chaque parcours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Le programme précédent est équivalent au suivant 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3933056"/>
            <a:ext cx="7239000" cy="280076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while (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&lt;=5)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{ 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("bonjour 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fois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L’instruction for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1752600"/>
            <a:ext cx="85344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 ( [ expression_1 ] ; [ expression_2 ] ; [ expression_3 ] 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instruction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Syntaxe de 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743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Les crochets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[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signifient que leur contenu est facultatif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3283803"/>
            <a:ext cx="85344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 expression_1 ; expression_2 ; expression_3) instruction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4309646"/>
            <a:ext cx="85344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expression_1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(expression_2)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{  instruction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expression_3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38100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	Equivalente à 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L’instruction for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Syntaxe de 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1752600"/>
            <a:ext cx="8534400" cy="1569660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for (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&lt;=5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 ) 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{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("bonjour 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fois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3581400"/>
            <a:ext cx="8534400" cy="1815882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for (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&lt;=5 ; )   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{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("bonjour 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fois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32849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	Equivalente à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0" y="54526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Lorsque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l’expression_2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absente, elle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considérée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comme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vraie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L’instruction for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Syntaxe de 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1752600"/>
            <a:ext cx="85344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for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=0, j=1, k=5 ; ... ; ... )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2514600"/>
            <a:ext cx="85344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j=1 ; k=5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for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 ; ... ; ... )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21336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	Equivalente à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0" y="40386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De même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3200400"/>
            <a:ext cx="85344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 ; j=1 ; k=5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for ( ; ... ; ...)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4419600"/>
            <a:ext cx="85344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&lt;= 5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("fin de tour"),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 ) 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 instructions 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5486400"/>
            <a:ext cx="8534400" cy="107721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for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&lt;=5 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{  instructions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("fin de tour")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}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1054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	Equivalente à </a:t>
            </a:r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L’instruction for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Syntaxe de l’instruction 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1752600"/>
            <a:ext cx="85344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 ; ; )  instruction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22522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Boucle</a:t>
            </a:r>
            <a:r>
              <a:rPr lang="fr-FR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infinie</a:t>
            </a:r>
            <a:r>
              <a:rPr lang="fr-FR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dont on pourra sortir par une 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break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6)	 Les instructions de branchement inconditionnel : break, continue et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goto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219200"/>
            <a:ext cx="91440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break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Nous avons déjà vu le rôle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break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 sein du bloc régi par une instruction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C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autorise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également l’emploi de cette instruction dans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boucle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Dans ce cas, elle sert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interrompre le déroulement de la boucle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en passant à l’instruction qui suit cette boucle.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Bien entendu, cette instruction n’a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d’intérêt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si son exécution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conditionnée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choix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3657600"/>
            <a:ext cx="7239000" cy="304698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 ;</a:t>
            </a:r>
          </a:p>
          <a:p>
            <a:pPr lvl="2" indent="-457200"/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i=1 ; i&lt;=10 ; i++ 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("début tour %d\n", i)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bonjour\n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i==3 )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("fin tour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i)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 indent="-457200"/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("après la boucle")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4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29800" y="3199924"/>
            <a:ext cx="7239000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1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fin tour 1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fin tour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3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après la boucle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5551 L 0.1125 0.05551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Syntaxe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l’instruction if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mot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l’instruction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qu’il introduit sont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facultatifs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expression quelconque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instruction_1 et instruction_2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instructions quelconques :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Simple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(terminée par un point-virgule),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Bloc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 structurée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(choix, boucles)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L’instruction if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828800"/>
            <a:ext cx="3886200" cy="107721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if (expression)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instruction_1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instruction_2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1828800"/>
            <a:ext cx="3886200" cy="107721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(expression)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instruction_1</a:t>
            </a:r>
          </a:p>
          <a:p>
            <a:pPr lvl="2" indent="-457200"/>
            <a:endParaRPr lang="en-US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6)	 Les instructions de branchement inconditionnel : break, continue et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goto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2192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break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cas de boucles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imbriquées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break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fait sortir de la boucle la plus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même si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break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apparaît dans un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imbriqué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dans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boucle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elle ne fait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sortir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du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6)	 Les instructions de branchement inconditionnel : break, continue et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goto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21920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continue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permet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passer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prématurément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boucle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suivant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Voici un premier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exemple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avec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fr-FR" sz="7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2533233"/>
            <a:ext cx="7239000" cy="255454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lvl="2" indent="-457200"/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 ;</a:t>
            </a:r>
          </a:p>
          <a:p>
            <a:pPr lvl="2" indent="-457200"/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i=1 ; i&lt;=5 ; i++ 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("début tour %d\n", i)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(i&lt;4)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bonjour\n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9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29800" y="3199924"/>
            <a:ext cx="7239000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1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3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4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5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10708 L 0.1125 0.10708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6)	 Les instructions de branchement inconditionnel : break, continue et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goto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2192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continue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voici un second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exemple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avec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do...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while</a:t>
            </a:r>
            <a:endParaRPr lang="fr-FR" sz="7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2060848"/>
            <a:ext cx="7239000" cy="4031873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lvl="2" indent="-457200"/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;</a:t>
            </a:r>
          </a:p>
          <a:p>
            <a:pPr lvl="2" indent="-457200"/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("donnez un nb&gt;0 : 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(n&lt;0)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{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("svp &gt;0\n")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	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("son carré est : %d\n", n*n)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lvl="2" indent="-457200"/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(n) 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2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29800" y="3199924"/>
            <a:ext cx="7239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nb&gt;0 : 4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son carré est : 16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nb&gt;0 : -5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svp &gt;0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nb&gt;0 :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son carré est : 4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un nb&gt;0 : 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son carré est :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13844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En cas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boucles imbriquées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concerne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boucle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plus 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8141 L 0.1125 0.08141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6)	 Les instructions de branchement inconditionnel : break, continue et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goto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goto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1752600"/>
            <a:ext cx="7239000" cy="280076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 ;</a:t>
            </a:r>
          </a:p>
          <a:p>
            <a:pPr lvl="2" indent="-457200"/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i=1 ; i&lt;=10 ; i++ 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("début tour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i)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bonjour\n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i==3 )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sortie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("fin tour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i)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 indent="-457200"/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sortie :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("après la boucle")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48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29800" y="3199924"/>
            <a:ext cx="7239000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1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fin tour 1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fin tour 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début tour 3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bonjour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après la boucle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555 L 0.1125 0.0555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1600200"/>
            <a:ext cx="8229600" cy="452431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1) Soit le petit programme suivant :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i, n,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0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for (i=0 ; i&lt;4 ; i++)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("donnez un entier ")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+= n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("Somme :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som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Écrire un programme réalisant exactement la même chose, en employant, à la place de l’instruction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● une instruction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● une instruction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do...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1600200"/>
            <a:ext cx="8229600" cy="3539430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2) Calculer la moyenne de notes fournies au clavier avec un dialogue de ce type :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note 1 : 12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note 2 : 15.25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note 3 : 13.5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note 4 : 8.75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note 5 : -1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moyenne de ces 4 notes : 12.37</a:t>
            </a:r>
          </a:p>
          <a:p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 nombre de notes n’est pas connu a priori et l’utilisateur peut en fournir autant qu’il le désire.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Pour signaler qu’il a terminé, on convient qu’il fournira une note fictive négative. Celle-ci ne devra naturellement pas être prise en compte dans le calcul de la moyenne.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3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1600200"/>
            <a:ext cx="8229600" cy="230832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3) Afficher un triangle rempli d’étoiles, s’étendant sur un nombre de lignes fourni en donnée et se présentant comme dans cet exemple :</a:t>
            </a:r>
          </a:p>
          <a:p>
            <a:endParaRPr lang="fr-FR" sz="16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***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****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*****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4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1600200"/>
            <a:ext cx="82296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4) Écrire un programme qui affiche la table de multiplication des nombres de 1 à 10, sous la forme suivante 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9445" y="2643182"/>
            <a:ext cx="546719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5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1600200"/>
            <a:ext cx="82296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5) Afficher un triangle isocèle formé d'étoiles. La hauteur du triangle (c'est-à-dire le nombre de lignes) sera fournie en donnée, comme dans l'exemple ci-dessous. On s'arrangera pour que la dernière ligne du triangle s'affiche sur le bord gauche de l'écran.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71810"/>
            <a:ext cx="25622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04800" y="4953000"/>
            <a:ext cx="6172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04800" y="3810000"/>
            <a:ext cx="861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04800" y="1905000"/>
            <a:ext cx="6172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est équivalent à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L’instruction if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2057400"/>
            <a:ext cx="57912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++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limite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("OK")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2819400"/>
            <a:ext cx="57912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+ 1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limite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)     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("OK")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3987225"/>
            <a:ext cx="40386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 &lt;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limite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) ......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4400" y="3962400"/>
            <a:ext cx="40386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+ 1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i-1 &lt;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limite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) ......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5105400"/>
            <a:ext cx="57912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( c=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) != '\n' ) ......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5638800"/>
            <a:ext cx="57912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c != '\n' ) ......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04800" y="1676400"/>
            <a:ext cx="7543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Différente de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L’instruction if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828800"/>
            <a:ext cx="72390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++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 max &amp;&amp; ( (c=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()) != '\n') ) ......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2902803"/>
            <a:ext cx="72390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&lt;max &amp;&amp; ( c!= '\n' ) ) ......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4114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 dans la première instruction</a:t>
            </a:r>
          </a:p>
          <a:p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 =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getchar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n’est pas évaluée lorsque la condition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++i&lt;max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fausse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04800" y="1676400"/>
            <a:ext cx="7543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Imbrication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des instructions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L’instruction if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828800"/>
            <a:ext cx="72390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(a&lt;=b) 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(b&lt;=c)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ordonné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("non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ordonné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2902803"/>
            <a:ext cx="7239000" cy="58477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(a&lt;=b)  if (b&lt;=c)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ordonné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</a:p>
          <a:p>
            <a:pPr lvl="2" indent="-457200"/>
            <a:r>
              <a:rPr lang="en-US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("non </a:t>
            </a:r>
            <a:r>
              <a:rPr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ordonné</a:t>
            </a:r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")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41148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rapporte toujours au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dernier if rencontré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auquel un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n’a pas encore</a:t>
            </a:r>
          </a:p>
          <a:p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été attribué.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d’utilisation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imbriqués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Facturation avec remise.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donnée un simple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prix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hors taxes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calcule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prix TTC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correspondant (avec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taux de TVA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constant de 18,6 %).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établit ensuite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remise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dont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taux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dépend de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valeur obtenue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à savoir 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0 % pour un montant inférieur à 1 000 F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1 % pour un montant supérieur ou égal à 1 000 F et inférieur à 2 000 F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3 % pour un montant supérieur ou égal à 2 000 F et inférieur à 5 000 F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5 % pour un montant supérieur ou égal à 5 000 F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L’instruction if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d’utilisation de if imbriqués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L’instruction if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1981200"/>
            <a:ext cx="7239000" cy="427809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define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TAUX_TVA  18.6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double ht, ttc, net,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tauxr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remise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("donnez le prix hors taxes : 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&amp;ht)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ttc = ht * ( 1. + TAUX_TVA/100.)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 ttc &lt; 1000.)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tauxr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0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 ttc &lt; 2000 )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tauxr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1.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 ttc &lt; 5000 )   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tauxr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3.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tauxr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5.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remise = ttc *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tauxr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/ 100.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net = ttc - remise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("prix ttc     %10.2f\n", ttc)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("remise       %10.2f\n", remise)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("net à payer  %10.2f\n", net)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829800" y="3200400"/>
            <a:ext cx="7239000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le prix hors taxes : 500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prix ttc             593.00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remise             0.00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net à payer      593.00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              ___________________________________________         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donnez le prix hors taxes : 4000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prix ttc            4744.00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remise            142.32</a:t>
            </a:r>
          </a:p>
          <a:p>
            <a:pPr marL="108000" indent="-457200">
              <a:spcAft>
                <a:spcPts val="600"/>
              </a:spcAft>
            </a:pPr>
            <a:r>
              <a:rPr lang="fr-FR" dirty="0">
                <a:latin typeface="Arial" pitchFamily="34" charset="0"/>
                <a:cs typeface="Arial" pitchFamily="34" charset="0"/>
              </a:rPr>
              <a:t>net à payer     4601.68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666 0.04441 L 0.1125 0.04441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IV.	</a:t>
            </a:r>
            <a:r>
              <a:rPr lang="fr-FR" dirty="0">
                <a:solidFill>
                  <a:srgbClr val="FFFF00"/>
                </a:solidFill>
              </a:rPr>
              <a:t>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instructions de contrôle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Syntaxe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expression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entière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quelconque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constante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expression constante d’un type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accepté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car il sera converti en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suite_d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’instructions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séquence d’instructions quelconques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crochets (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[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signifient que ce qu’ils renferment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facultatif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Instruction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1765518"/>
            <a:ext cx="7696200" cy="1815882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(expression)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{ case constante_1 : [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suite_d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’instructions_1 ]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case constante_2 : [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suite_d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’instructions_2 ]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..............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case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constante_n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 [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suite_d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instructions_n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]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default          : [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suite_d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’instructions   ]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2943</Words>
  <Application>Microsoft Office PowerPoint</Application>
  <PresentationFormat>Affichage à l'écran (4:3)</PresentationFormat>
  <Paragraphs>749</Paragraphs>
  <Slides>38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 New</vt:lpstr>
      <vt:lpstr>Wingdings</vt:lpstr>
      <vt:lpstr>Thème Office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</dc:creator>
  <cp:lastModifiedBy>AS</cp:lastModifiedBy>
  <cp:revision>41</cp:revision>
  <dcterms:created xsi:type="dcterms:W3CDTF">2011-10-04T18:55:18Z</dcterms:created>
  <dcterms:modified xsi:type="dcterms:W3CDTF">2018-03-20T11:37:58Z</dcterms:modified>
</cp:coreProperties>
</file>