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6" r:id="rId4"/>
    <p:sldId id="275" r:id="rId5"/>
    <p:sldId id="277" r:id="rId6"/>
    <p:sldId id="278" r:id="rId7"/>
    <p:sldId id="279" r:id="rId8"/>
    <p:sldId id="258" r:id="rId9"/>
    <p:sldId id="260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3" r:id="rId22"/>
    <p:sldId id="274" r:id="rId23"/>
    <p:sldId id="280" r:id="rId24"/>
    <p:sldId id="281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39A1-275C-4C6A-8BCD-36437D9CBC7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0511-A6F5-410D-8320-9102B84C3EA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40511-A6F5-410D-8320-9102B84C3E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3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" pitchFamily="34" charset="0"/>
                <a:cs typeface="Arial" pitchFamily="34" charset="0"/>
              </a:rPr>
              <a:t>Langage C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2022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9226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VI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	 Quelques règles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L’instruction « return »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peut mentionner n’importe quelle expression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peut apparaître à plusieurs reprises dans une fonction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L’instruction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définit la valeur du résultat, mais, en même temps, elle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interrompt l’exécution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la fonction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 fonction peut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 comporter aucune instruction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return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105" y="2071678"/>
            <a:ext cx="8153400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(float x,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return (x * x + b * x + c) ;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b="1" kern="0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933" y="3786190"/>
            <a:ext cx="8153400" cy="16004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double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absom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(double a, double b)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double s ;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s = a + b ;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if (s&gt;</a:t>
            </a:r>
            <a:r>
              <a:rPr lang="en-US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return (s) ;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else     return (-s) ;</a:t>
            </a:r>
          </a:p>
          <a:p>
            <a:pPr lvl="0"/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b="1" kern="0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	 Quelques règles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L’instruction « return »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Si le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type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l’expression figurant dans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est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différent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du type du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résultat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tel qu’il a été déclaré dans l’en-tête, le compilateur mettra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automatiquement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en place des instructions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conversion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 est toujours possible de ne pas utiliser le résultat d’une fonction, même si elle en produit un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 est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interdit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d’utiliser 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valeur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d’une fonction ne fournissant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pas de résultat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(certains compilateurs l’acceptent mais 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valeurs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seront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aléatoires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	 Quelques règles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Cas des fonctions sans valeur de retour ou sans arguments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Quand une fonction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 renvoie pas de résultat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on le précise, à la fois dans l’en-tête et dans sa déclaration, à l’aide du mot-clé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void</a:t>
            </a: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fr-FR" smtClean="0">
                <a:latin typeface="Arial" pitchFamily="34" charset="0"/>
                <a:cs typeface="Arial" pitchFamily="34" charset="0"/>
              </a:rPr>
              <a:t>	Naturellement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la définition d’une telle fonction ne doit, contenir aucune instruction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return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Quand une fonction ne reçoit </a:t>
            </a: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aucun argument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on place le mot-clé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void</a:t>
            </a: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On peut réaliser une fonction ne possédant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 arguments ni valeur de retour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" y="2500306"/>
            <a:ext cx="8153400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sansval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Déclaration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sansval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0105" y="4405978"/>
            <a:ext cx="8153400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tirage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Déclaration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tirage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1933" y="5691862"/>
            <a:ext cx="8153400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message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Déclaration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message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	 Les fonctions et leurs déclarations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Autre façon de déclarer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définition de la fonction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fexple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peut être faite avant celle de la fonction main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déclaration complète d’une fonction porte le nom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prototype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; c’est de faire figurer des noms d’arguments, lesquels sont alors arbitraires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1933" y="2038357"/>
            <a:ext cx="8153400" cy="246221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de la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fonc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y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(x, n, p)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1933" y="5429264"/>
            <a:ext cx="8153400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(float x,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 ;</a:t>
            </a:r>
            <a:endParaRPr lang="fr-FR" sz="1400" b="1" kern="0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	 Les fonctions et leurs déclarations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Emplacement de la déclaration d’une fonction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déclaration de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fexple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est connue à la fois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de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034" y="1674949"/>
            <a:ext cx="8153400" cy="20313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f1 (...)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4929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	 Les arguments sont transmis par valeur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034" y="1285860"/>
            <a:ext cx="8153400" cy="397031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10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p=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20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"avant appel : %d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n, p)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(n, p)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"après appel : %d %d"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n, p)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"début 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: %d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a, b)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c = a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a = b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b =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"fin 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: %d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a, b)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034" y="5429264"/>
            <a:ext cx="8153400" cy="95410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avant appel : 10 20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début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: 10 20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fin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echange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: 20 10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après appel : 10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fonction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echange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reçoit deux valeurs correspondant à ses deux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arguments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muets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. Elle effectue un échange de ces deux valeurs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Lorsque l’on est revenu dans le programme principal,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aucune trace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cet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échange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ne subsiste sur 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arguments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effectifs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 y a eu transmission de la valeur des expressions n et p. On peut dire que ces valeurs ont été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recopiées localement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dans la fonction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echange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dans des emplacements nommés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Ce problème possède plusieurs solutions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Transmettre en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argument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la valeur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l’adresse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d’une variable (technique des pointeurs)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Utiliser des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globales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4929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	 Les arguments sont transmis par valeur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Plusieurs fonctions (dont, le programme principal main) peuvent partager des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communes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qu’on qualifie alors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globales 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ou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externe)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Exemple d’utilisation de variables globales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4929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	Les variables globales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2428868"/>
            <a:ext cx="8153400" cy="267765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optimist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i&lt;=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i++)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optimist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optimist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"il fait beau %d 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fois\n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i)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34" y="5286388"/>
            <a:ext cx="8153400" cy="1169551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il fait beau 1 fois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il fait beau 2 fois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il fait beau 3 fois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il fait beau 4 fois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il fait beau 5 fois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896" y="2636912"/>
            <a:ext cx="936104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14422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 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 été déclarée en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dehors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la fonction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Elle est alors connue de toutes les fonctions qui seront compilées par la suite au sein du même programme source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fonction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optimist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se contente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d’utiliser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la valeur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mais rien ne l’empêche de 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modifier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C’est précisément ce genre de remarque qui doit vous inciter à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n’utiliser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globales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que dans des cas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limités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portée des variables globales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globales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ne sont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connues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du compilateur que dans 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du programme source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suivant leur déclaration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4929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	Les variables globales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4376046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variables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sont accessibles aux fonctions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fct1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fct2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mais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au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programme principal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Pour des raisons de lisibilité, on préférera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regrouper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les déclarations de toutes les variables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globales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au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début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du programme source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Ces variables sont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initialisées à zéro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début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l’exécution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du programme,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sauf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si vous leur attribuez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explicitement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une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valeur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initiale au moment de leur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déclaration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49291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	Les variables globales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1214422"/>
            <a:ext cx="8153400" cy="310854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fct1 (...)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fct2 (...)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185736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fonctions en C sont proches de la notion mathématique correspondante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fonction dispose d’arguments qui correspondent à des informations qui lui sont transmises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fonction fournit un unique résultat scalaire (simple) ; désigné par le nom même de la fonction, ce dernier peut apparaître dans une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2176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variables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locales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définies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au sein d’une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fonction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(qui pouvait être main). Ils sont locales à la fonction dans laquelle elles sont déclarées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portée des variables locales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variables locales ne sont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connues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qu’à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l’intérieur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fonction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où elles sont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déclarées,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leur portée est donc limitée à cette fonction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locales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n’ont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avec des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globales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ou avec d’autres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variables locales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d’autres fonctions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 est alors impossible d’utiliser 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 globale 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dans la fonction fct1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32146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	Les variables locales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34" y="3786190"/>
            <a:ext cx="8153400" cy="246221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p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....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fct1 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p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7896" y="3772787"/>
            <a:ext cx="936104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5755558"/>
            <a:ext cx="936104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21762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variables locales ont une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durée de vie limitée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celle d’une exécution de la fonction dans laquelle elles figurent. Un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nouvel espace mémoire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leur est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alloué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à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chaque entrée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dans la fonction et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libéré à chaque sortie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 variables locales statiques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 est possible d’attribuer un emplacement permanent à une variable locale et qu’ainsi sa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valeur se conserve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d’un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appel au suivant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Il suffit pour cela de la déclarer à l’aide du mot-clé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static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par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défaut, initialisées à zéro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32146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	Les variables locales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3606605"/>
            <a:ext cx="8153400" cy="310854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fct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 n=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n&lt;=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n++)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fct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fct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static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i++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("appel numéro : %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d\n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i)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72198" y="5545597"/>
            <a:ext cx="2857520" cy="1169551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appel numéro : 1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appel numéro : 2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appel numéro : 3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appel numéro : 4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appel numéro :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21762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 cas des fonctions récursives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Récursivité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directe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une fonction comporte, dans sa définition, au moins un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appel à elle-même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Récursivité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croisée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l’appel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d’une fonction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entraîne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celui d’une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fonction qui, à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son tour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appelle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la fonction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initiale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(le cycle pouvant d’ailleurs faire intervenir plus de deux fonctions)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Fonction récursive de calcul de factorielle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732992"/>
            <a:ext cx="32146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	Les variables locales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3786190"/>
            <a:ext cx="8153400" cy="116955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long 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fac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n)</a:t>
            </a:r>
          </a:p>
          <a:p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if (n&gt;</a:t>
            </a:r>
            <a:r>
              <a:rPr lang="en-US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return (</a:t>
            </a:r>
            <a:r>
              <a:rPr lang="en-US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fac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(n-</a:t>
            </a:r>
            <a:r>
              <a:rPr lang="en-US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)*n) ;</a:t>
            </a:r>
          </a:p>
          <a:p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else return(</a:t>
            </a:r>
            <a:r>
              <a:rPr lang="en-US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en-US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b="1" kern="0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65872"/>
            <a:ext cx="9144000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Écrire une fonction qui se contente de comptabiliser le nombre de fois où elle a été appelée en affichant seulement un message de temps en temps, à savoir :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● au premier appel : *** appel 1 fois ***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● au dixième appel : *** appel 10 fois ***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● au centième appel : *** appel 100 fois ***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● et ainsi de suite pour le millième, le dix millième appel...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● On supposera que le nombre maximal d’appels ne peut dépasser la capacité d’un long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03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3067"/>
            <a:ext cx="9144000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Fonctions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Récursives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90395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Ecrire un programme complet permettant de calculer la somme 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90395" algn="l"/>
              </a:tabLst>
            </a:pP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1×2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+ 2×3 + 3×4 + . . . + n×(n+1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2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d’utilisation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1571612"/>
            <a:ext cx="8153400" cy="48320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 le programme principal (fonction main) *****/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de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y, z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3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p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 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10 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x, n et p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y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(x, n, p)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y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y) ;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x+0.5, q et n-1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z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(x+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q, n-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z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z)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/*************** la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****************/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val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d’une variable "locale" à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val = x * x + b * x +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return val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7896" y="1988840"/>
            <a:ext cx="936104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42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d’utilisation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1571612"/>
            <a:ext cx="8153400" cy="48320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 le programme principal (fonction main) *****/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de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y, z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3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p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 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10 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x, n et p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y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(x, n, p)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y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y) ;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x+0.5, q et n-1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z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(x+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q, n-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z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z)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/*************** la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****************/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val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d’une variable "locale" à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val = x * x + b * x +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return val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2420888"/>
            <a:ext cx="3672408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d’utilisation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1571612"/>
            <a:ext cx="8153400" cy="48320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 le programme principal (fonction main) *****/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de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y, z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3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p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 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10 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x, n et p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y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(x, n, p)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y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y) ;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x+0.5, q et n-1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z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(x+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q, n-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z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z)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/*************** la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****************/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val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d’une variable "locale" à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val = x * x + b * x +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return val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3501008"/>
            <a:ext cx="2664296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361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d’utilisation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1571612"/>
            <a:ext cx="8153400" cy="48320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 le programme principal (fonction main) *****/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de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y, z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3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p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 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10 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x, n et p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y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(x, n, p)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y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y) ;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x+0.5, q et n-1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z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(x+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q, n-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z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z)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/*************** la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****************/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val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d’une variable "locale" à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val = x * x + b * x +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return val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4149080"/>
            <a:ext cx="3384376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494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d’utilisation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1571612"/>
            <a:ext cx="8153400" cy="483209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b="1" kern="0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b="1" kern="0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 le programme principal (fonction main) *****/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de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y, z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3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p = 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 =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10 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lvl="0"/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x, n et p */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y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(x, n, p) ;</a:t>
            </a:r>
          </a:p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y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y) ;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appel de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avec les arguments x+0.5, q et n-1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z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(x+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q, n-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"valeur de z : %</a:t>
            </a:r>
            <a:r>
              <a:rPr lang="fr-FR" sz="1400" b="1" kern="0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e\n</a:t>
            </a:r>
            <a:r>
              <a:rPr lang="fr-FR" sz="1400" b="1" kern="0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z)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b="1" kern="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/*************** la fonction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****************/</a:t>
            </a:r>
          </a:p>
          <a:p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b,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c)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val ; 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déclaration d’une variable "locale" à </a:t>
            </a:r>
            <a:r>
              <a:rPr lang="fr-FR" sz="1400" b="1" kern="0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*/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val = x * x + b * x + c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return val ;</a:t>
            </a:r>
          </a:p>
          <a:p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5013176"/>
            <a:ext cx="3960440" cy="13185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906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	Définition et d’utilisation d’une fonction en 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0066" y="1214422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float 		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fexple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	(float x, 		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b, 		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| 		    | 		     | 		   | 		    |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4486" y="1928802"/>
            <a:ext cx="1071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Type de la valeur de retour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43108" y="1928802"/>
            <a:ext cx="114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Nom de la fonction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00496" y="1928802"/>
            <a:ext cx="121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Premier Argument (type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86102" y="1928802"/>
            <a:ext cx="121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Deuxième Argument (type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572396" y="1928802"/>
            <a:ext cx="121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Troisième Argument (type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2786058"/>
            <a:ext cx="9144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noms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des arguments n’ont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d’importance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qu’au sein du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corps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fonction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Ils servent à décrire le travail que devra effectuer la fonction quand on l’appellera en lui fournissant trois valeurs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val 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La fonction a besoin d’une variable de type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float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nommée val (c’est une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variable locale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la fonction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fexple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return val 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Précise la valeur que fournira la fonction à la fin de son travail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float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fexple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(float,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Déclaration : prévient le compilateur que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fexple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est une fonction et précise les types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I.	II.	III.	IV.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V.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VI.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65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programmation modulaire et les fonctions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732992"/>
            <a:ext cx="5143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	 Quelques règles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128586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Arguments muets et arguments effectifs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noms des arguments dans l’en-tête de la fonction se nomment des              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 arguments muets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». Leur rôle est de permettre, au sein du corps de la fonction, de décrire ce qu’elle doit faire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arguments fournis lors de l’utilisation (l’appel) de la fonction se nomment des «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arguments effectifs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», on peut utiliser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n’importe quelle expression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comme argument effectif ; c’est la valeur de cette expression qui sera transmise à la fonction lors de son appel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3929066"/>
            <a:ext cx="8153400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z = </a:t>
            </a:r>
            <a:r>
              <a:rPr lang="fr-FR" sz="1400" b="1" kern="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fexple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(x+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0.5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q, n-</a:t>
            </a:r>
            <a:r>
              <a:rPr lang="fr-FR" sz="1400" b="1" kern="0" dirty="0" smtClean="0">
                <a:solidFill>
                  <a:srgbClr val="7030A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1</a:t>
            </a:r>
            <a:r>
              <a:rPr lang="fr-FR" sz="1400" b="1" kern="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1830</Words>
  <Application>Microsoft Office PowerPoint</Application>
  <PresentationFormat>Affichage à l'écran (4:3)</PresentationFormat>
  <Paragraphs>435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 Unicode MS</vt:lpstr>
      <vt:lpstr>Arial</vt:lpstr>
      <vt:lpstr>Calibri</vt:lpstr>
      <vt:lpstr>Courier New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</dc:creator>
  <cp:lastModifiedBy>asaad</cp:lastModifiedBy>
  <cp:revision>116</cp:revision>
  <dcterms:created xsi:type="dcterms:W3CDTF">2011-10-19T10:41:44Z</dcterms:created>
  <dcterms:modified xsi:type="dcterms:W3CDTF">2016-03-01T07:35:50Z</dcterms:modified>
</cp:coreProperties>
</file>