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567" r:id="rId3"/>
    <p:sldId id="578" r:id="rId4"/>
    <p:sldId id="572" r:id="rId5"/>
    <p:sldId id="579" r:id="rId6"/>
    <p:sldId id="576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1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74"/>
  </p:normalViewPr>
  <p:slideViewPr>
    <p:cSldViewPr snapToGrid="0" snapToObjects="1">
      <p:cViewPr>
        <p:scale>
          <a:sx n="124" d="100"/>
          <a:sy n="124" d="100"/>
        </p:scale>
        <p:origin x="-120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D90C8-B416-CB42-8FEF-13161377FC44}" type="datetimeFigureOut">
              <a:rPr lang="fr-FR" smtClean="0"/>
              <a:t>28/07/2022</a:t>
            </a:fld>
            <a:endParaRPr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AA94A-4EEE-F848-A10B-BCEB1840040D}" type="slidenum">
              <a:rPr lang="fr-FR" smtClean="0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6726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E1AB-A7B0-CE4C-ADB5-B73EF81EFE9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497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4B0E7-AA20-44BA-BA00-9ACC71E5AD6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43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4B0E7-AA20-44BA-BA00-9ACC71E5AD6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518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4B0E7-AA20-44BA-BA00-9ACC71E5AD6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573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4B0E7-AA20-44BA-BA00-9ACC71E5AD6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573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E1AB-A7B0-CE4C-ADB5-B73EF81EFE9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79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C35384-B752-F94A-8399-9ADA5DF7A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09AE9571-5361-5049-8726-CC242BF3D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74F3030-520E-D54F-A578-986C626C8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405F-F3D2-2E43-994C-F984F8D9FB1E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16B6D4C-5C7E-6549-821A-A23013C92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A72A7E8-BAB4-6148-8E19-9F7D6C158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95CD-BE18-724B-8A8C-9A6E83DB6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44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7694C3B-40E8-974B-8777-AE673B71D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46B3AA77-89AD-7C48-8CBF-AA3F16342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298BE79-1D0D-3347-8037-7B88F52C1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405F-F3D2-2E43-994C-F984F8D9FB1E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246CBB6-00E5-5B44-A6C2-AB4EFB62B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7896064-379E-1B4C-ACAD-759560E39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95CD-BE18-724B-8A8C-9A6E83DB6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84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BE325E1E-CFD1-7741-85D5-8C75B4F07A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CA5430AB-C80D-2E48-97DD-180102DA4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27CA343-3525-4B42-B016-5B3BCB128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405F-F3D2-2E43-994C-F984F8D9FB1E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41343BC-699F-5F49-882A-FE3FDF93A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DC1D912-4FFA-D646-A59B-C51DF4110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95CD-BE18-724B-8A8C-9A6E83DB6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8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00CC360-8772-B647-99AD-B03F2D2F0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83BBDB6-D2D6-C64A-85B3-E3264E408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221D0A4-8360-E248-88B8-6B54CF9A8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405F-F3D2-2E43-994C-F984F8D9FB1E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0D26E64-427B-844E-85F6-6F1563D7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C96B2C5-EB36-7743-87FF-12B819993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95CD-BE18-724B-8A8C-9A6E83DB6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213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C0082D1-5CA9-6245-B67A-F59BD02B9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6272D69-47E9-0C48-A16E-BEEEDE23F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7DBD84B-8B5B-4E4B-802E-162C6AF6F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405F-F3D2-2E43-994C-F984F8D9FB1E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7AB74D9-12A6-4E4C-8918-D3CB53C26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C466F3D-82BE-A54F-83C4-57841271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95CD-BE18-724B-8A8C-9A6E83DB6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20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2108CEA-664A-5B42-9B39-427F4BAE1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2267627-0F58-1D4B-830F-5470A9DD1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E817615C-631A-8144-BF38-7B7310144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ECACAAD-5506-C646-9747-02D5A4C52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405F-F3D2-2E43-994C-F984F8D9FB1E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65E7D65B-C5EE-8D49-B3BD-7BC3EF75A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1D5A9EE-EC2D-A446-8C6B-E2BF94683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95CD-BE18-724B-8A8C-9A6E83DB6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595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8F25A5F-C66B-FC46-A20B-CA6264289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1351929-0C0A-B449-8B29-C8FB54C33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B61B2B8B-C033-3844-98D3-116834714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EF0B0490-5B23-FE4A-B7C8-E10E1451C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7B542026-2949-054F-B362-C408376377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D06F19E9-F310-1143-A15F-812C22119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405F-F3D2-2E43-994C-F984F8D9FB1E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6FC6EC9B-0F02-974D-8243-87B5C4A9E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6E468EE8-F744-2740-AA66-C24456A95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95CD-BE18-724B-8A8C-9A6E83DB6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799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9E1999C-A725-6E49-B9F6-C2570ADD0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22D1FA3-15A8-C247-AE8E-160C2FA0F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405F-F3D2-2E43-994C-F984F8D9FB1E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C1086430-428C-854C-82A2-044381347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0D5F64F-B63E-624C-90F5-D8CBB98DB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95CD-BE18-724B-8A8C-9A6E83DB6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45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DEE5F4B2-5A91-A94E-AC96-57E11570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405F-F3D2-2E43-994C-F984F8D9FB1E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E5B79243-529A-1945-AE22-AFC2F1C2E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4C8F9172-52E7-0748-A2DD-5F630DF2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95CD-BE18-724B-8A8C-9A6E83DB6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097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5B5AFB7-5631-9243-A134-B5692AD23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9B0188C-23FE-1949-8106-E908F7F65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014345C-5FAA-954D-9470-855CF1577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A8AD310-48C9-3A49-B564-3B09629A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405F-F3D2-2E43-994C-F984F8D9FB1E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9E9091C9-B169-FB40-83B7-814DA19B9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342F0C26-F7FD-BC44-9334-A108EE41B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95CD-BE18-724B-8A8C-9A6E83DB6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897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E71A7A1-095E-AA45-A16E-1627138CA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57170FBD-A331-6242-87E8-C44590C8B9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9C27D828-8EEA-EB4D-B210-8160B8F5D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BB620F30-0AE6-C144-B7E7-B67DB6FCC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405F-F3D2-2E43-994C-F984F8D9FB1E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F1C37B8-E2AE-AF4E-8E7F-A0C5B1235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EF304EC-F834-004C-A76A-A1E9731FD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95CD-BE18-724B-8A8C-9A6E83DB6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61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78CFE968-CF61-3B46-90B0-C36544825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DEE8EE1-9865-7844-AA88-336B70209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2BA914D-3EDA-B94D-AB8B-A1CD58D74C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2405F-F3D2-2E43-994C-F984F8D9FB1E}" type="datetimeFigureOut">
              <a:rPr lang="fr-FR" smtClean="0"/>
              <a:t>28/07/2022</a:t>
            </a:fld>
            <a:endParaRPr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34B62AD-701A-B845-9ECF-C7B933CCB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C6B68BF-DF35-424B-BA34-34E77A8F2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395CD-BE18-724B-8A8C-9A6E83DB650C}" type="slidenum">
              <a:rPr lang="fr-FR" smtClean="0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317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enterprise-wifi.net/" TargetMode="Externa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mailto:login@univ.m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2"/>
          <p:cNvGrpSpPr/>
          <p:nvPr/>
        </p:nvGrpSpPr>
        <p:grpSpPr>
          <a:xfrm>
            <a:off x="0" y="0"/>
            <a:ext cx="12192000" cy="7458898"/>
            <a:chOff x="0" y="0"/>
            <a:chExt cx="12192000" cy="7458898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4594" y="600898"/>
              <a:ext cx="7479455" cy="685800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829994" y="1723936"/>
            <a:ext cx="56251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400" b="1" dirty="0">
                <a:solidFill>
                  <a:schemeClr val="bg1"/>
                </a:solidFill>
              </a:rPr>
              <a:t>Projet Campus Connecté</a:t>
            </a:r>
            <a:endParaRPr lang="fr-FR" sz="5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5531" y="4628491"/>
            <a:ext cx="464113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Inwi Medium" charset="0"/>
                <a:ea typeface="Inwi Medium" charset="0"/>
                <a:cs typeface="Inwi Medium" charset="0"/>
              </a:rPr>
              <a:t>Procédure de connexion au réseau campus </a:t>
            </a:r>
            <a:r>
              <a:rPr lang="fr-FR" b="1" dirty="0" smtClean="0">
                <a:solidFill>
                  <a:schemeClr val="bg1"/>
                </a:solidFill>
                <a:latin typeface="Inwi Medium" charset="0"/>
                <a:ea typeface="Inwi Medium" charset="0"/>
                <a:cs typeface="Inwi Medium" charset="0"/>
              </a:rPr>
              <a:t>connecté Pour les appareils Portable </a:t>
            </a:r>
            <a:r>
              <a:rPr lang="fr-FR" b="1" dirty="0" err="1" smtClean="0">
                <a:solidFill>
                  <a:schemeClr val="bg1"/>
                </a:solidFill>
                <a:latin typeface="Inwi Medium" charset="0"/>
                <a:ea typeface="Inwi Medium" charset="0"/>
                <a:cs typeface="Inwi Medium" charset="0"/>
              </a:rPr>
              <a:t>iOS</a:t>
            </a:r>
            <a:endParaRPr lang="fr-FR" b="1" dirty="0" smtClean="0">
              <a:solidFill>
                <a:schemeClr val="bg1"/>
              </a:solidFill>
              <a:latin typeface="Inwi Medium" charset="0"/>
              <a:ea typeface="Inwi Medium" charset="0"/>
              <a:cs typeface="Inwi Medium" charset="0"/>
            </a:endParaRPr>
          </a:p>
          <a:p>
            <a:r>
              <a:rPr lang="fr-FR" sz="1600" dirty="0" smtClean="0">
                <a:solidFill>
                  <a:schemeClr val="bg1"/>
                </a:solidFill>
                <a:latin typeface="Inwi Medium" charset="0"/>
                <a:ea typeface="Inwi Medium" charset="0"/>
                <a:cs typeface="Inwi Medium" charset="0"/>
              </a:rPr>
              <a:t>Direction </a:t>
            </a:r>
            <a:r>
              <a:rPr lang="fr-FR" sz="1600" dirty="0">
                <a:solidFill>
                  <a:schemeClr val="bg1"/>
                </a:solidFill>
                <a:latin typeface="Inwi Medium" charset="0"/>
                <a:ea typeface="Inwi Medium" charset="0"/>
                <a:cs typeface="Inwi Medium" charset="0"/>
              </a:rPr>
              <a:t>des Opérations</a:t>
            </a:r>
          </a:p>
          <a:p>
            <a:r>
              <a:rPr lang="fr-FR" sz="1600" dirty="0">
                <a:solidFill>
                  <a:schemeClr val="bg1"/>
                </a:solidFill>
                <a:latin typeface="Inwi Medium" charset="0"/>
                <a:ea typeface="Inwi Medium" charset="0"/>
                <a:cs typeface="Inwi Medium" charset="0"/>
              </a:rPr>
              <a:t>Diffusion Restreinte</a:t>
            </a:r>
          </a:p>
          <a:p>
            <a:endParaRPr lang="fr-FR" sz="1600" b="1" dirty="0">
              <a:solidFill>
                <a:schemeClr val="bg1"/>
              </a:solidFill>
              <a:latin typeface="Inwi Medium" charset="0"/>
              <a:ea typeface="Inwi Medium" charset="0"/>
              <a:cs typeface="Inwi Medium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37439D91-C035-46FB-AF57-9B12BADB52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1533" y="5882999"/>
            <a:ext cx="1772516" cy="773304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6B6934B-612B-406A-BEDF-4D0A9927D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954E-135D-4CB0-91F8-AD6DD276BC9A}" type="datetime1">
              <a:rPr lang="fr-FR" smtClean="0"/>
              <a:t>28/07/2022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F9E7ABA3-6E23-459B-9DD4-A6AF47541E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5180" y="975951"/>
            <a:ext cx="4641137" cy="453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85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65DA6AA-3389-4FBB-AEEE-A060B8AA5E59}"/>
              </a:ext>
            </a:extLst>
          </p:cNvPr>
          <p:cNvSpPr/>
          <p:nvPr/>
        </p:nvSpPr>
        <p:spPr>
          <a:xfrm>
            <a:off x="244800" y="995983"/>
            <a:ext cx="11579980" cy="53789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2250" y="42739"/>
            <a:ext cx="9264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832476"/>
                </a:solidFill>
                <a:latin typeface="Candara" panose="020E0502030303020204" pitchFamily="34" charset="0"/>
              </a:rPr>
              <a:t>Comment se connecter au réseau campus connecté 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BC41119-D4C9-4DF4-B598-0F53EABC8F0D}"/>
              </a:ext>
            </a:extLst>
          </p:cNvPr>
          <p:cNvSpPr/>
          <p:nvPr/>
        </p:nvSpPr>
        <p:spPr>
          <a:xfrm>
            <a:off x="9118732" y="117765"/>
            <a:ext cx="2738387" cy="292957"/>
          </a:xfrm>
          <a:prstGeom prst="rect">
            <a:avLst/>
          </a:prstGeom>
          <a:solidFill>
            <a:srgbClr val="7B1976"/>
          </a:solidFill>
          <a:ln>
            <a:solidFill>
              <a:srgbClr val="AC2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BC5C455D-718F-4E7C-86EA-55FD9FA6BA9C}"/>
              </a:ext>
            </a:extLst>
          </p:cNvPr>
          <p:cNvSpPr/>
          <p:nvPr/>
        </p:nvSpPr>
        <p:spPr>
          <a:xfrm>
            <a:off x="275667" y="111253"/>
            <a:ext cx="303970" cy="292957"/>
          </a:xfrm>
          <a:prstGeom prst="rect">
            <a:avLst/>
          </a:prstGeom>
          <a:solidFill>
            <a:srgbClr val="7B1976"/>
          </a:solidFill>
          <a:ln>
            <a:solidFill>
              <a:srgbClr val="AC2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0539AB80-EEF2-4F7E-9B53-7688417969E4}"/>
              </a:ext>
            </a:extLst>
          </p:cNvPr>
          <p:cNvCxnSpPr/>
          <p:nvPr/>
        </p:nvCxnSpPr>
        <p:spPr>
          <a:xfrm>
            <a:off x="277138" y="6457071"/>
            <a:ext cx="11579981" cy="0"/>
          </a:xfrm>
          <a:prstGeom prst="line">
            <a:avLst/>
          </a:prstGeom>
          <a:ln>
            <a:solidFill>
              <a:srgbClr val="AC2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Image 72">
            <a:extLst>
              <a:ext uri="{FF2B5EF4-FFF2-40B4-BE49-F238E27FC236}">
                <a16:creationId xmlns:a16="http://schemas.microsoft.com/office/drawing/2014/main" xmlns="" id="{9E3DD47A-6A9F-44F3-83D6-EA6046417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3087" y="6539185"/>
            <a:ext cx="630962" cy="2752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8BAA340-F68F-8841-820F-3A7D3D376EE4}"/>
              </a:ext>
            </a:extLst>
          </p:cNvPr>
          <p:cNvSpPr/>
          <p:nvPr/>
        </p:nvSpPr>
        <p:spPr>
          <a:xfrm>
            <a:off x="244799" y="781034"/>
            <a:ext cx="7261471" cy="371725"/>
          </a:xfrm>
          <a:prstGeom prst="rect">
            <a:avLst/>
          </a:prstGeom>
          <a:solidFill>
            <a:srgbClr val="7B19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andara" panose="020E0502030303020204" pitchFamily="34" charset="0"/>
              </a:rPr>
              <a:t>Introduction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5C6771B8-A3D0-4078-993D-5EFA98CF054B}"/>
              </a:ext>
            </a:extLst>
          </p:cNvPr>
          <p:cNvSpPr/>
          <p:nvPr/>
        </p:nvSpPr>
        <p:spPr>
          <a:xfrm>
            <a:off x="692249" y="1367708"/>
            <a:ext cx="10829189" cy="1631369"/>
          </a:xfrm>
          <a:prstGeom prst="roundRect">
            <a:avLst/>
          </a:prstGeom>
          <a:noFill/>
          <a:ln>
            <a:solidFill>
              <a:srgbClr val="7B197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600" dirty="0">
                <a:solidFill>
                  <a:schemeClr val="tx1"/>
                </a:solidFill>
              </a:rPr>
              <a:t>Le programme, qui fait partie des chantiers de mise en œuvre de la loi-cadre 51-17 sur la réforme du système d'éducation, de formation et de recherche scientifique, consiste à mettre à la disposition des étudiants, des cadres pédagogiques et administratifs une plateforme technologique performante via l’équipement des établissements et cités universitaires en réseau Internet haut débit (WIFI6).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xmlns="" id="{81B0F108-68B9-4579-AF26-883554DC5290}"/>
              </a:ext>
            </a:extLst>
          </p:cNvPr>
          <p:cNvSpPr/>
          <p:nvPr/>
        </p:nvSpPr>
        <p:spPr>
          <a:xfrm>
            <a:off x="652533" y="3214026"/>
            <a:ext cx="5185560" cy="2934789"/>
          </a:xfrm>
          <a:prstGeom prst="roundRect">
            <a:avLst/>
          </a:prstGeom>
          <a:noFill/>
          <a:ln>
            <a:solidFill>
              <a:srgbClr val="7B197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1600" dirty="0">
              <a:solidFill>
                <a:schemeClr val="tx1"/>
              </a:solidFill>
            </a:endParaRPr>
          </a:p>
          <a:p>
            <a:pPr algn="just"/>
            <a:r>
              <a:rPr lang="fr-FR" sz="1600" dirty="0">
                <a:solidFill>
                  <a:schemeClr val="tx1"/>
                </a:solidFill>
              </a:rPr>
              <a:t>Dans ce document nous allons vous expliquer comment se connecter au réseau Wifi Campus connecté dans vos établissements.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</a:rPr>
              <a:t>Connexion depuis un appareil portable </a:t>
            </a:r>
            <a:r>
              <a:rPr lang="fr-FR" sz="1600" dirty="0" err="1" smtClean="0">
                <a:solidFill>
                  <a:schemeClr val="tx1"/>
                </a:solidFill>
              </a:rPr>
              <a:t>iOS</a:t>
            </a:r>
            <a:r>
              <a:rPr lang="fr-FR" sz="1600" dirty="0" smtClean="0">
                <a:solidFill>
                  <a:schemeClr val="tx1"/>
                </a:solidFill>
              </a:rPr>
              <a:t> (</a:t>
            </a:r>
            <a:r>
              <a:rPr lang="fr-FR" sz="1600" dirty="0">
                <a:solidFill>
                  <a:schemeClr val="tx1"/>
                </a:solidFill>
              </a:rPr>
              <a:t>en accédant à la plateforme https://entreprise-wifi.net)</a:t>
            </a:r>
          </a:p>
          <a:p>
            <a:pPr algn="just"/>
            <a:endParaRPr lang="fr-FR" sz="1600" dirty="0">
              <a:solidFill>
                <a:schemeClr val="tx1"/>
              </a:solidFill>
            </a:endParaRPr>
          </a:p>
          <a:p>
            <a:pPr algn="just"/>
            <a:r>
              <a:rPr lang="fr-FR" sz="1600" dirty="0">
                <a:solidFill>
                  <a:schemeClr val="tx1"/>
                </a:solidFill>
              </a:rPr>
              <a:t/>
            </a:r>
            <a:br>
              <a:rPr lang="fr-FR" sz="1600" dirty="0">
                <a:solidFill>
                  <a:schemeClr val="tx1"/>
                </a:solidFill>
              </a:rPr>
            </a:b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811F476-5FF0-4579-8AFA-580CB523033C}"/>
              </a:ext>
            </a:extLst>
          </p:cNvPr>
          <p:cNvSpPr/>
          <p:nvPr/>
        </p:nvSpPr>
        <p:spPr>
          <a:xfrm>
            <a:off x="7680749" y="4210357"/>
            <a:ext cx="2444475" cy="942126"/>
          </a:xfrm>
          <a:prstGeom prst="rect">
            <a:avLst/>
          </a:prstGeom>
          <a:solidFill>
            <a:srgbClr val="7B19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andara" panose="020E0502030303020204" pitchFamily="34" charset="0"/>
              </a:rPr>
              <a:t>Connexion à partir d’un téléphone portable iOS</a:t>
            </a:r>
          </a:p>
        </p:txBody>
      </p:sp>
    </p:spTree>
    <p:extLst>
      <p:ext uri="{BB962C8B-B14F-4D97-AF65-F5344CB8AC3E}">
        <p14:creationId xmlns:p14="http://schemas.microsoft.com/office/powerpoint/2010/main" val="335027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9E94355E-0E2E-AF4F-8B03-15DA46625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53" y="2134951"/>
            <a:ext cx="2438492" cy="302478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65DA6AA-3389-4FBB-AEEE-A060B8AA5E59}"/>
              </a:ext>
            </a:extLst>
          </p:cNvPr>
          <p:cNvSpPr/>
          <p:nvPr/>
        </p:nvSpPr>
        <p:spPr>
          <a:xfrm>
            <a:off x="244800" y="995983"/>
            <a:ext cx="11579980" cy="53789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2250" y="42739"/>
            <a:ext cx="9264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832476"/>
                </a:solidFill>
                <a:latin typeface="Candara" panose="020E0502030303020204" pitchFamily="34" charset="0"/>
              </a:rPr>
              <a:t>Procédure d’authentification campus connectés  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BC5C455D-718F-4E7C-86EA-55FD9FA6BA9C}"/>
              </a:ext>
            </a:extLst>
          </p:cNvPr>
          <p:cNvSpPr/>
          <p:nvPr/>
        </p:nvSpPr>
        <p:spPr>
          <a:xfrm>
            <a:off x="275667" y="111253"/>
            <a:ext cx="303970" cy="292957"/>
          </a:xfrm>
          <a:prstGeom prst="rect">
            <a:avLst/>
          </a:prstGeom>
          <a:solidFill>
            <a:srgbClr val="7B1976"/>
          </a:solidFill>
          <a:ln>
            <a:solidFill>
              <a:srgbClr val="AC2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0539AB80-EEF2-4F7E-9B53-7688417969E4}"/>
              </a:ext>
            </a:extLst>
          </p:cNvPr>
          <p:cNvCxnSpPr/>
          <p:nvPr/>
        </p:nvCxnSpPr>
        <p:spPr>
          <a:xfrm>
            <a:off x="277138" y="6457071"/>
            <a:ext cx="11579981" cy="0"/>
          </a:xfrm>
          <a:prstGeom prst="line">
            <a:avLst/>
          </a:prstGeom>
          <a:ln>
            <a:solidFill>
              <a:srgbClr val="AC2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Image 72">
            <a:extLst>
              <a:ext uri="{FF2B5EF4-FFF2-40B4-BE49-F238E27FC236}">
                <a16:creationId xmlns:a16="http://schemas.microsoft.com/office/drawing/2014/main" xmlns="" id="{9E3DD47A-6A9F-44F3-83D6-EA6046417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3087" y="6539185"/>
            <a:ext cx="630962" cy="275273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175781F-A516-4A5C-B0AA-3EB8B47379CD}"/>
              </a:ext>
            </a:extLst>
          </p:cNvPr>
          <p:cNvSpPr/>
          <p:nvPr/>
        </p:nvSpPr>
        <p:spPr>
          <a:xfrm>
            <a:off x="244799" y="781034"/>
            <a:ext cx="7261471" cy="371725"/>
          </a:xfrm>
          <a:prstGeom prst="rect">
            <a:avLst/>
          </a:prstGeom>
          <a:solidFill>
            <a:srgbClr val="7B19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andara" panose="020E0502030303020204" pitchFamily="34" charset="0"/>
              </a:rPr>
              <a:t>Connexion à partir d’un téléphone portable IOS</a:t>
            </a:r>
          </a:p>
        </p:txBody>
      </p:sp>
      <p:sp>
        <p:nvSpPr>
          <p:cNvPr id="14" name="ZoneTexte 195">
            <a:extLst>
              <a:ext uri="{FF2B5EF4-FFF2-40B4-BE49-F238E27FC236}">
                <a16:creationId xmlns:a16="http://schemas.microsoft.com/office/drawing/2014/main" xmlns="" id="{D14A61E0-CDF8-344A-A254-FD22D6B1C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747" y="1289590"/>
            <a:ext cx="2874810" cy="769441"/>
          </a:xfrm>
          <a:prstGeom prst="rect">
            <a:avLst/>
          </a:prstGeom>
          <a:noFill/>
          <a:ln w="19050">
            <a:solidFill>
              <a:srgbClr val="642A0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 algn="just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  <a:defRPr sz="1100">
                <a:solidFill>
                  <a:srgbClr val="000000"/>
                </a:solidFill>
                <a:cs typeface="Arial" charset="0"/>
              </a:defRPr>
            </a:lvl1pPr>
            <a:lvl2pPr marL="47944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2pPr>
            <a:lvl3pPr marL="958887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3pPr>
            <a:lvl4pPr marL="14383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4pPr>
            <a:lvl5pPr marL="191777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5pPr>
            <a:lvl6pPr marL="2397218" defTabSz="958887">
              <a:defRPr>
                <a:latin typeface="Arial" charset="0"/>
                <a:cs typeface="Arial" charset="0"/>
              </a:defRPr>
            </a:lvl6pPr>
            <a:lvl7pPr marL="2876661" defTabSz="958887">
              <a:defRPr>
                <a:latin typeface="Arial" charset="0"/>
                <a:cs typeface="Arial" charset="0"/>
              </a:defRPr>
            </a:lvl7pPr>
            <a:lvl8pPr marL="3356105" defTabSz="958887">
              <a:defRPr>
                <a:latin typeface="Arial" charset="0"/>
                <a:cs typeface="Arial" charset="0"/>
              </a:defRPr>
            </a:lvl8pPr>
            <a:lvl9pPr marL="3835548" defTabSz="958887">
              <a:defRPr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fr-FR" b="1" dirty="0" smtClean="0">
                <a:sym typeface="Wingdings" panose="05000000000000000000" pitchFamily="2" charset="2"/>
              </a:rPr>
              <a:t>1.J’accède </a:t>
            </a:r>
            <a:r>
              <a:rPr lang="fr-FR" b="1" dirty="0">
                <a:sym typeface="Wingdings" panose="05000000000000000000" pitchFamily="2" charset="2"/>
              </a:rPr>
              <a:t>à l’interface web </a:t>
            </a:r>
            <a:r>
              <a:rPr lang="fr-FR" b="1" dirty="0" smtClean="0">
                <a:sym typeface="Wingdings" panose="05000000000000000000" pitchFamily="2" charset="2"/>
              </a:rPr>
              <a:t>d’authentification</a:t>
            </a:r>
            <a:endParaRPr lang="fr-FR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b="1" dirty="0">
                <a:sym typeface="Wingdings" panose="05000000000000000000" pitchFamily="2" charset="2"/>
                <a:hlinkClick r:id="rId5"/>
              </a:rPr>
              <a:t>https://</a:t>
            </a:r>
            <a:r>
              <a:rPr lang="fr-FR" b="1" dirty="0" smtClean="0">
                <a:sym typeface="Wingdings" panose="05000000000000000000" pitchFamily="2" charset="2"/>
                <a:hlinkClick r:id="rId5"/>
              </a:rPr>
              <a:t>enterprise-wifi.net</a:t>
            </a:r>
            <a:endParaRPr lang="fr-FR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b="1" dirty="0"/>
              <a:t>2. Je clique pour télécharger l’installateur</a:t>
            </a:r>
          </a:p>
          <a:p>
            <a:pPr marL="0" indent="0">
              <a:buNone/>
            </a:pPr>
            <a:endParaRPr lang="fr-FR" b="1" dirty="0">
              <a:sym typeface="Wingdings" panose="05000000000000000000" pitchFamily="2" charset="2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82B2FFD8-E5BF-4F8C-A66E-8220889647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625" y="2190808"/>
            <a:ext cx="2426609" cy="295947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AC18689-DF78-4326-ABA2-97A841CEF72F}"/>
              </a:ext>
            </a:extLst>
          </p:cNvPr>
          <p:cNvSpPr/>
          <p:nvPr/>
        </p:nvSpPr>
        <p:spPr>
          <a:xfrm>
            <a:off x="3428625" y="1289590"/>
            <a:ext cx="2426610" cy="769441"/>
          </a:xfrm>
          <a:prstGeom prst="rect">
            <a:avLst/>
          </a:prstGeom>
          <a:noFill/>
          <a:ln w="19050">
            <a:solidFill>
              <a:srgbClr val="642A0B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100" b="1" dirty="0">
                <a:solidFill>
                  <a:srgbClr val="000000"/>
                </a:solidFill>
                <a:cs typeface="Arial" charset="0"/>
              </a:rPr>
              <a:t>3. Je sélectionne campus connecté au niveau de la liste déroulante </a:t>
            </a:r>
            <a:endParaRPr lang="fr-FR" sz="1100" b="1" dirty="0" smtClean="0">
              <a:solidFill>
                <a:srgbClr val="000000"/>
              </a:solidFill>
              <a:cs typeface="Arial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100" b="1" dirty="0" smtClean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fr-MA" sz="11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AC0CAE2-AAA3-45AA-B027-3BCD0632D767}"/>
              </a:ext>
            </a:extLst>
          </p:cNvPr>
          <p:cNvSpPr/>
          <p:nvPr/>
        </p:nvSpPr>
        <p:spPr>
          <a:xfrm rot="16200000">
            <a:off x="1529714" y="3699085"/>
            <a:ext cx="458873" cy="2443521"/>
          </a:xfrm>
          <a:prstGeom prst="rect">
            <a:avLst/>
          </a:prstGeom>
          <a:noFill/>
          <a:ln w="12700">
            <a:solidFill>
              <a:srgbClr val="642A0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ZoneTexte 195">
            <a:extLst>
              <a:ext uri="{FF2B5EF4-FFF2-40B4-BE49-F238E27FC236}">
                <a16:creationId xmlns:a16="http://schemas.microsoft.com/office/drawing/2014/main" xmlns="" id="{493A1242-E27D-2545-8610-FEEB62988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977" y="1289590"/>
            <a:ext cx="2500750" cy="769441"/>
          </a:xfrm>
          <a:prstGeom prst="rect">
            <a:avLst/>
          </a:prstGeom>
          <a:noFill/>
          <a:ln w="19050">
            <a:solidFill>
              <a:srgbClr val="642A0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 algn="just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  <a:defRPr sz="1100">
                <a:solidFill>
                  <a:srgbClr val="000000"/>
                </a:solidFill>
                <a:cs typeface="Arial" charset="0"/>
              </a:defRPr>
            </a:lvl1pPr>
            <a:lvl2pPr marL="47944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2pPr>
            <a:lvl3pPr marL="958887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3pPr>
            <a:lvl4pPr marL="14383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4pPr>
            <a:lvl5pPr marL="191777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5pPr>
            <a:lvl6pPr marL="2397218" defTabSz="958887">
              <a:defRPr>
                <a:latin typeface="Arial" charset="0"/>
                <a:cs typeface="Arial" charset="0"/>
              </a:defRPr>
            </a:lvl6pPr>
            <a:lvl7pPr marL="2876661" defTabSz="958887">
              <a:defRPr>
                <a:latin typeface="Arial" charset="0"/>
                <a:cs typeface="Arial" charset="0"/>
              </a:defRPr>
            </a:lvl7pPr>
            <a:lvl8pPr marL="3356105" defTabSz="958887">
              <a:defRPr>
                <a:latin typeface="Arial" charset="0"/>
                <a:cs typeface="Arial" charset="0"/>
              </a:defRPr>
            </a:lvl8pPr>
            <a:lvl9pPr marL="3835548" defTabSz="958887">
              <a:defRPr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fr-FR" b="1" dirty="0">
                <a:sym typeface="Wingdings" panose="05000000000000000000" pitchFamily="2" charset="2"/>
              </a:rPr>
              <a:t>4. Je sélectionne le type de connexion </a:t>
            </a:r>
            <a:r>
              <a:rPr lang="fr-FR" b="1" dirty="0" smtClean="0">
                <a:sym typeface="Wingdings" panose="05000000000000000000" pitchFamily="2" charset="2"/>
              </a:rPr>
              <a:t>Apple </a:t>
            </a:r>
            <a:r>
              <a:rPr lang="fr-FR" b="1" dirty="0" err="1" smtClean="0">
                <a:sym typeface="Wingdings" panose="05000000000000000000" pitchFamily="2" charset="2"/>
              </a:rPr>
              <a:t>iOS</a:t>
            </a:r>
            <a:endParaRPr lang="fr-FR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b="1" dirty="0">
              <a:sym typeface="Wingdings" panose="05000000000000000000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783" y="2134951"/>
            <a:ext cx="2387857" cy="315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E86845D-7340-D649-B1A5-92E0BB63AA67}"/>
              </a:ext>
            </a:extLst>
          </p:cNvPr>
          <p:cNvSpPr/>
          <p:nvPr/>
        </p:nvSpPr>
        <p:spPr>
          <a:xfrm>
            <a:off x="9190103" y="1289590"/>
            <a:ext cx="2458891" cy="769441"/>
          </a:xfrm>
          <a:prstGeom prst="rect">
            <a:avLst/>
          </a:prstGeom>
          <a:noFill/>
          <a:ln w="19050">
            <a:solidFill>
              <a:srgbClr val="642A0B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100" b="1" dirty="0">
                <a:solidFill>
                  <a:srgbClr val="000000"/>
                </a:solidFill>
                <a:cs typeface="Arial" charset="0"/>
              </a:rPr>
              <a:t>5. Je clique pour télécharger le fichier </a:t>
            </a:r>
            <a:r>
              <a:rPr lang="fr-FR" sz="1100" b="1" dirty="0" smtClean="0">
                <a:solidFill>
                  <a:srgbClr val="000000"/>
                </a:solidFill>
                <a:cs typeface="Arial" charset="0"/>
              </a:rPr>
              <a:t>d’installation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fr-FR" sz="1100" b="1" dirty="0" smtClean="0">
              <a:solidFill>
                <a:srgbClr val="000000"/>
              </a:solidFill>
              <a:cs typeface="Arial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100" b="1" dirty="0" smtClean="0">
                <a:solidFill>
                  <a:srgbClr val="000000"/>
                </a:solidFill>
                <a:cs typeface="Arial" charset="0"/>
              </a:rPr>
              <a:t>  </a:t>
            </a:r>
            <a:endParaRPr lang="fr-FR" sz="11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" name="Flèche : droite 21">
            <a:extLst>
              <a:ext uri="{FF2B5EF4-FFF2-40B4-BE49-F238E27FC236}">
                <a16:creationId xmlns:a16="http://schemas.microsoft.com/office/drawing/2014/main" xmlns="" id="{E72668E4-EAE4-4032-99B3-4587523C6CF0}"/>
              </a:ext>
            </a:extLst>
          </p:cNvPr>
          <p:cNvSpPr/>
          <p:nvPr/>
        </p:nvSpPr>
        <p:spPr>
          <a:xfrm>
            <a:off x="3042158" y="3286511"/>
            <a:ext cx="308798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 : droite 21">
            <a:extLst>
              <a:ext uri="{FF2B5EF4-FFF2-40B4-BE49-F238E27FC236}">
                <a16:creationId xmlns:a16="http://schemas.microsoft.com/office/drawing/2014/main" xmlns="" id="{E72668E4-EAE4-4032-99B3-4587523C6CF0}"/>
              </a:ext>
            </a:extLst>
          </p:cNvPr>
          <p:cNvSpPr/>
          <p:nvPr/>
        </p:nvSpPr>
        <p:spPr>
          <a:xfrm>
            <a:off x="5978179" y="3294143"/>
            <a:ext cx="308798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 : droite 21">
            <a:extLst>
              <a:ext uri="{FF2B5EF4-FFF2-40B4-BE49-F238E27FC236}">
                <a16:creationId xmlns:a16="http://schemas.microsoft.com/office/drawing/2014/main" xmlns="" id="{E72668E4-EAE4-4032-99B3-4587523C6CF0}"/>
              </a:ext>
            </a:extLst>
          </p:cNvPr>
          <p:cNvSpPr/>
          <p:nvPr/>
        </p:nvSpPr>
        <p:spPr>
          <a:xfrm>
            <a:off x="8787727" y="3294143"/>
            <a:ext cx="308798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36DF2FFE-758B-B24A-BD37-4843690882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216" y="2445439"/>
            <a:ext cx="2294591" cy="2403808"/>
          </a:xfrm>
          <a:prstGeom prst="rect">
            <a:avLst/>
          </a:prstGeom>
          <a:noFill/>
          <a:ln cap="sq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3739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65DA6AA-3389-4FBB-AEEE-A060B8AA5E59}"/>
              </a:ext>
            </a:extLst>
          </p:cNvPr>
          <p:cNvSpPr/>
          <p:nvPr/>
        </p:nvSpPr>
        <p:spPr>
          <a:xfrm>
            <a:off x="244799" y="995983"/>
            <a:ext cx="11788397" cy="53789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2250" y="42739"/>
            <a:ext cx="9264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832476"/>
                </a:solidFill>
                <a:latin typeface="Candara" panose="020E0502030303020204" pitchFamily="34" charset="0"/>
              </a:rPr>
              <a:t>Comment se connecter au réseau campus connecté 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BC41119-D4C9-4DF4-B598-0F53EABC8F0D}"/>
              </a:ext>
            </a:extLst>
          </p:cNvPr>
          <p:cNvSpPr/>
          <p:nvPr/>
        </p:nvSpPr>
        <p:spPr>
          <a:xfrm>
            <a:off x="9118732" y="117765"/>
            <a:ext cx="2738387" cy="292957"/>
          </a:xfrm>
          <a:prstGeom prst="rect">
            <a:avLst/>
          </a:prstGeom>
          <a:solidFill>
            <a:srgbClr val="7B1976"/>
          </a:solidFill>
          <a:ln>
            <a:solidFill>
              <a:srgbClr val="AC2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BC5C455D-718F-4E7C-86EA-55FD9FA6BA9C}"/>
              </a:ext>
            </a:extLst>
          </p:cNvPr>
          <p:cNvSpPr/>
          <p:nvPr/>
        </p:nvSpPr>
        <p:spPr>
          <a:xfrm>
            <a:off x="275667" y="111253"/>
            <a:ext cx="303970" cy="292957"/>
          </a:xfrm>
          <a:prstGeom prst="rect">
            <a:avLst/>
          </a:prstGeom>
          <a:solidFill>
            <a:srgbClr val="7B1976"/>
          </a:solidFill>
          <a:ln>
            <a:solidFill>
              <a:srgbClr val="AC2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0539AB80-EEF2-4F7E-9B53-7688417969E4}"/>
              </a:ext>
            </a:extLst>
          </p:cNvPr>
          <p:cNvCxnSpPr/>
          <p:nvPr/>
        </p:nvCxnSpPr>
        <p:spPr>
          <a:xfrm>
            <a:off x="277138" y="6457071"/>
            <a:ext cx="11579981" cy="0"/>
          </a:xfrm>
          <a:prstGeom prst="line">
            <a:avLst/>
          </a:prstGeom>
          <a:ln>
            <a:solidFill>
              <a:srgbClr val="AC2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Image 72">
            <a:extLst>
              <a:ext uri="{FF2B5EF4-FFF2-40B4-BE49-F238E27FC236}">
                <a16:creationId xmlns:a16="http://schemas.microsoft.com/office/drawing/2014/main" xmlns="" id="{9E3DD47A-6A9F-44F3-83D6-EA6046417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3087" y="6539185"/>
            <a:ext cx="630962" cy="275273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175781F-A516-4A5C-B0AA-3EB8B47379CD}"/>
              </a:ext>
            </a:extLst>
          </p:cNvPr>
          <p:cNvSpPr/>
          <p:nvPr/>
        </p:nvSpPr>
        <p:spPr>
          <a:xfrm>
            <a:off x="244799" y="781034"/>
            <a:ext cx="7261471" cy="371725"/>
          </a:xfrm>
          <a:prstGeom prst="rect">
            <a:avLst/>
          </a:prstGeom>
          <a:solidFill>
            <a:srgbClr val="7B19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andara" panose="020E0502030303020204" pitchFamily="34" charset="0"/>
              </a:rPr>
              <a:t>Connexion à partir d’un téléphone portable IOS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52D7198-BD27-3646-9B0B-36F6CA23BE08}"/>
              </a:ext>
            </a:extLst>
          </p:cNvPr>
          <p:cNvSpPr/>
          <p:nvPr/>
        </p:nvSpPr>
        <p:spPr>
          <a:xfrm>
            <a:off x="294760" y="1305446"/>
            <a:ext cx="4688778" cy="430887"/>
          </a:xfrm>
          <a:prstGeom prst="rect">
            <a:avLst/>
          </a:prstGeom>
          <a:noFill/>
          <a:ln w="19050">
            <a:solidFill>
              <a:srgbClr val="642A0B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100" b="1" dirty="0">
                <a:solidFill>
                  <a:srgbClr val="000000"/>
                </a:solidFill>
                <a:cs typeface="Arial" charset="0"/>
              </a:rPr>
              <a:t>6</a:t>
            </a:r>
            <a:r>
              <a:rPr lang="fr-FR" sz="1100" b="1" dirty="0" smtClean="0">
                <a:solidFill>
                  <a:srgbClr val="000000"/>
                </a:solidFill>
                <a:cs typeface="Arial" charset="0"/>
              </a:rPr>
              <a:t>. </a:t>
            </a:r>
            <a:r>
              <a:rPr lang="fr-FR" sz="1100" b="1" dirty="0">
                <a:solidFill>
                  <a:srgbClr val="000000"/>
                </a:solidFill>
                <a:cs typeface="Arial" charset="0"/>
              </a:rPr>
              <a:t>J’installe le profil de configuration au niveau des réglages de mon appareil mobile </a:t>
            </a:r>
            <a:r>
              <a:rPr lang="fr-FR" sz="1100" b="1" dirty="0" err="1">
                <a:solidFill>
                  <a:srgbClr val="000000"/>
                </a:solidFill>
                <a:cs typeface="Arial" charset="0"/>
              </a:rPr>
              <a:t>ios</a:t>
            </a:r>
            <a:r>
              <a:rPr lang="fr-FR" sz="1100" b="1" dirty="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xmlns="" id="{FB407ED4-4789-C049-B8A4-1451FED2F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511" y="2103165"/>
            <a:ext cx="1930504" cy="3321352"/>
          </a:xfrm>
          <a:prstGeom prst="rect">
            <a:avLst/>
          </a:prstGeom>
          <a:noFill/>
          <a:ln cap="sq">
            <a:solidFill>
              <a:schemeClr val="tx1"/>
            </a:solidFill>
          </a:ln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548BE892-16D8-DA48-86D7-D112C9F496ED}"/>
              </a:ext>
            </a:extLst>
          </p:cNvPr>
          <p:cNvSpPr/>
          <p:nvPr/>
        </p:nvSpPr>
        <p:spPr>
          <a:xfrm rot="16200000">
            <a:off x="3786261" y="-1492670"/>
            <a:ext cx="3725905" cy="10601068"/>
          </a:xfrm>
          <a:prstGeom prst="rect">
            <a:avLst/>
          </a:prstGeom>
          <a:noFill/>
          <a:ln w="12700">
            <a:solidFill>
              <a:srgbClr val="642A0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xmlns="" id="{022D3A82-4B19-2A4C-86D3-7F01802E3F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22" y="2110981"/>
            <a:ext cx="1936888" cy="3313536"/>
          </a:xfrm>
          <a:prstGeom prst="rect">
            <a:avLst/>
          </a:prstGeom>
          <a:noFill/>
          <a:ln cap="sq">
            <a:solidFill>
              <a:schemeClr val="tx1"/>
            </a:solidFill>
          </a:ln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xmlns="" id="{2A528185-48C0-884E-A33A-685AA9BCAA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19" y="2110981"/>
            <a:ext cx="1969660" cy="3313536"/>
          </a:xfrm>
          <a:prstGeom prst="rect">
            <a:avLst/>
          </a:prstGeom>
          <a:noFill/>
          <a:ln cap="sq">
            <a:solidFill>
              <a:schemeClr val="tx1"/>
            </a:solidFill>
          </a:ln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xmlns="" id="{4C4826C0-326E-A84C-8A80-F4BAB1B4E2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771" y="2103165"/>
            <a:ext cx="2002891" cy="3321352"/>
          </a:xfrm>
          <a:prstGeom prst="rect">
            <a:avLst/>
          </a:prstGeom>
          <a:noFill/>
          <a:ln cap="sq">
            <a:solidFill>
              <a:schemeClr val="tx1"/>
            </a:solidFill>
          </a:ln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xmlns="" id="{D848A6E8-926C-924D-8536-D6A1FB5B08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53" y="2110981"/>
            <a:ext cx="1892926" cy="3313536"/>
          </a:xfrm>
          <a:prstGeom prst="rect">
            <a:avLst/>
          </a:prstGeom>
          <a:noFill/>
          <a:ln cap="sq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689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65DA6AA-3389-4FBB-AEEE-A060B8AA5E59}"/>
              </a:ext>
            </a:extLst>
          </p:cNvPr>
          <p:cNvSpPr/>
          <p:nvPr/>
        </p:nvSpPr>
        <p:spPr>
          <a:xfrm>
            <a:off x="244799" y="995983"/>
            <a:ext cx="11788397" cy="53789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2250" y="42739"/>
            <a:ext cx="9264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832476"/>
                </a:solidFill>
                <a:latin typeface="Candara" panose="020E0502030303020204" pitchFamily="34" charset="0"/>
              </a:rPr>
              <a:t>Comment se connecter au réseau campus connecté 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BC41119-D4C9-4DF4-B598-0F53EABC8F0D}"/>
              </a:ext>
            </a:extLst>
          </p:cNvPr>
          <p:cNvSpPr/>
          <p:nvPr/>
        </p:nvSpPr>
        <p:spPr>
          <a:xfrm>
            <a:off x="9118732" y="117765"/>
            <a:ext cx="2738387" cy="292957"/>
          </a:xfrm>
          <a:prstGeom prst="rect">
            <a:avLst/>
          </a:prstGeom>
          <a:solidFill>
            <a:srgbClr val="7B1976"/>
          </a:solidFill>
          <a:ln>
            <a:solidFill>
              <a:srgbClr val="AC2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BC5C455D-718F-4E7C-86EA-55FD9FA6BA9C}"/>
              </a:ext>
            </a:extLst>
          </p:cNvPr>
          <p:cNvSpPr/>
          <p:nvPr/>
        </p:nvSpPr>
        <p:spPr>
          <a:xfrm>
            <a:off x="275667" y="111253"/>
            <a:ext cx="303970" cy="292957"/>
          </a:xfrm>
          <a:prstGeom prst="rect">
            <a:avLst/>
          </a:prstGeom>
          <a:solidFill>
            <a:srgbClr val="7B1976"/>
          </a:solidFill>
          <a:ln>
            <a:solidFill>
              <a:srgbClr val="AC2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0539AB80-EEF2-4F7E-9B53-7688417969E4}"/>
              </a:ext>
            </a:extLst>
          </p:cNvPr>
          <p:cNvCxnSpPr/>
          <p:nvPr/>
        </p:nvCxnSpPr>
        <p:spPr>
          <a:xfrm>
            <a:off x="277138" y="6457071"/>
            <a:ext cx="11579981" cy="0"/>
          </a:xfrm>
          <a:prstGeom prst="line">
            <a:avLst/>
          </a:prstGeom>
          <a:ln>
            <a:solidFill>
              <a:srgbClr val="AC2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Image 72">
            <a:extLst>
              <a:ext uri="{FF2B5EF4-FFF2-40B4-BE49-F238E27FC236}">
                <a16:creationId xmlns:a16="http://schemas.microsoft.com/office/drawing/2014/main" xmlns="" id="{9E3DD47A-6A9F-44F3-83D6-EA6046417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3087" y="6539185"/>
            <a:ext cx="630962" cy="275273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175781F-A516-4A5C-B0AA-3EB8B47379CD}"/>
              </a:ext>
            </a:extLst>
          </p:cNvPr>
          <p:cNvSpPr/>
          <p:nvPr/>
        </p:nvSpPr>
        <p:spPr>
          <a:xfrm>
            <a:off x="244799" y="781034"/>
            <a:ext cx="7261471" cy="371725"/>
          </a:xfrm>
          <a:prstGeom prst="rect">
            <a:avLst/>
          </a:prstGeom>
          <a:solidFill>
            <a:srgbClr val="7B19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andara" panose="020E0502030303020204" pitchFamily="34" charset="0"/>
              </a:rPr>
              <a:t>Connexion à partir d’un téléphone portable IOS</a:t>
            </a:r>
          </a:p>
        </p:txBody>
      </p:sp>
      <p:sp>
        <p:nvSpPr>
          <p:cNvPr id="16" name="ZoneTexte 195">
            <a:extLst>
              <a:ext uri="{FF2B5EF4-FFF2-40B4-BE49-F238E27FC236}">
                <a16:creationId xmlns:a16="http://schemas.microsoft.com/office/drawing/2014/main" xmlns="" id="{493A1242-E27D-2545-8610-FEEB62988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353" y="1247073"/>
            <a:ext cx="5327574" cy="938719"/>
          </a:xfrm>
          <a:prstGeom prst="rect">
            <a:avLst/>
          </a:prstGeom>
          <a:noFill/>
          <a:ln w="19050">
            <a:solidFill>
              <a:srgbClr val="642A0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 algn="just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  <a:defRPr sz="1100">
                <a:solidFill>
                  <a:srgbClr val="000000"/>
                </a:solidFill>
                <a:cs typeface="Arial" charset="0"/>
              </a:defRPr>
            </a:lvl1pPr>
            <a:lvl2pPr marL="47944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2pPr>
            <a:lvl3pPr marL="958887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3pPr>
            <a:lvl4pPr marL="14383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4pPr>
            <a:lvl5pPr marL="191777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5pPr>
            <a:lvl6pPr marL="2397218" defTabSz="958887">
              <a:defRPr>
                <a:latin typeface="Arial" charset="0"/>
                <a:cs typeface="Arial" charset="0"/>
              </a:defRPr>
            </a:lvl6pPr>
            <a:lvl7pPr marL="2876661" defTabSz="958887">
              <a:defRPr>
                <a:latin typeface="Arial" charset="0"/>
                <a:cs typeface="Arial" charset="0"/>
              </a:defRPr>
            </a:lvl7pPr>
            <a:lvl8pPr marL="3356105" defTabSz="958887">
              <a:defRPr>
                <a:latin typeface="Arial" charset="0"/>
                <a:cs typeface="Arial" charset="0"/>
              </a:defRPr>
            </a:lvl8pPr>
            <a:lvl9pPr marL="3835548" defTabSz="958887">
              <a:defRPr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fr-FR" b="1" dirty="0">
                <a:sym typeface="Wingdings" panose="05000000000000000000" pitchFamily="2" charset="2"/>
              </a:rPr>
              <a:t>7</a:t>
            </a:r>
            <a:r>
              <a:rPr lang="fr-FR" b="1" dirty="0" smtClean="0">
                <a:sym typeface="Wingdings" panose="05000000000000000000" pitchFamily="2" charset="2"/>
              </a:rPr>
              <a:t>. </a:t>
            </a:r>
            <a:r>
              <a:rPr lang="fr-FR" b="1" dirty="0">
                <a:sym typeface="Wingdings" panose="05000000000000000000" pitchFamily="2" charset="2"/>
              </a:rPr>
              <a:t>Je sélectionne campus connecté au niveau de la liste des </a:t>
            </a:r>
            <a:r>
              <a:rPr lang="fr-FR" b="1" dirty="0" smtClean="0">
                <a:sym typeface="Wingdings" panose="05000000000000000000" pitchFamily="2" charset="2"/>
              </a:rPr>
              <a:t>réseaux Wifi</a:t>
            </a:r>
            <a:r>
              <a:rPr lang="fr-FR" b="1" dirty="0">
                <a:sym typeface="Wingdings" panose="05000000000000000000" pitchFamily="2" charset="2"/>
              </a:rPr>
              <a:t>, . Je renseigne mes informations de connexion et je me connecte au réseau</a:t>
            </a:r>
          </a:p>
          <a:p>
            <a:pPr marL="0" indent="0">
              <a:buNone/>
            </a:pPr>
            <a:r>
              <a:rPr lang="fr-FR" dirty="0"/>
              <a:t>Le nom utilisateur sera sous la forme </a:t>
            </a:r>
            <a:r>
              <a:rPr lang="fr-FR" b="1" u="sng" dirty="0">
                <a:solidFill>
                  <a:srgbClr val="FF0000"/>
                </a:solidFill>
                <a:hlinkClick r:id="rId4"/>
              </a:rPr>
              <a:t>login@univ.ma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le même que celui que vous utilisez pour vous connecter à votre messagerie.</a:t>
            </a:r>
            <a:r>
              <a:rPr lang="en-US" dirty="0"/>
              <a:t> </a:t>
            </a:r>
            <a:r>
              <a:rPr lang="fr-FR" dirty="0"/>
              <a:t>Le mot de passe aussi sera le même que celui utilisé pour votre messagerie</a:t>
            </a:r>
            <a:r>
              <a:rPr lang="fr-FR" dirty="0" smtClean="0"/>
              <a:t>.</a:t>
            </a:r>
            <a:endParaRPr lang="en-US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AABAE6B1-BA57-7849-B58A-457F61EACD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37" y="2449134"/>
            <a:ext cx="2096230" cy="3422990"/>
          </a:xfrm>
          <a:prstGeom prst="rect">
            <a:avLst/>
          </a:prstGeom>
          <a:noFill/>
          <a:ln cap="sq">
            <a:solidFill>
              <a:schemeClr val="tx1"/>
            </a:solidFill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8D733B83-8F77-AC49-AC33-A4AE59CBEE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313" y="2449134"/>
            <a:ext cx="2150479" cy="3422990"/>
          </a:xfrm>
          <a:prstGeom prst="rect">
            <a:avLst/>
          </a:prstGeom>
          <a:noFill/>
          <a:ln cap="sq">
            <a:solidFill>
              <a:schemeClr val="tx1"/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48BE892-16D8-DA48-86D7-D112C9F496ED}"/>
              </a:ext>
            </a:extLst>
          </p:cNvPr>
          <p:cNvSpPr/>
          <p:nvPr/>
        </p:nvSpPr>
        <p:spPr>
          <a:xfrm rot="16200000">
            <a:off x="2519116" y="176751"/>
            <a:ext cx="3668369" cy="7967756"/>
          </a:xfrm>
          <a:prstGeom prst="rect">
            <a:avLst/>
          </a:prstGeom>
          <a:noFill/>
          <a:ln w="12700">
            <a:solidFill>
              <a:srgbClr val="642A0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303" y="3036462"/>
            <a:ext cx="2954045" cy="246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77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2"/>
          <p:cNvGrpSpPr/>
          <p:nvPr/>
        </p:nvGrpSpPr>
        <p:grpSpPr>
          <a:xfrm>
            <a:off x="0" y="0"/>
            <a:ext cx="12192000" cy="7458898"/>
            <a:chOff x="0" y="0"/>
            <a:chExt cx="12192000" cy="7458898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4594" y="600898"/>
              <a:ext cx="7479455" cy="6858000"/>
            </a:xfrm>
            <a:prstGeom prst="rect">
              <a:avLst/>
            </a:prstGeom>
          </p:spPr>
        </p:pic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37439D91-C035-46FB-AF57-9B12BADB52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1533" y="5882999"/>
            <a:ext cx="1772516" cy="773304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6B6934B-612B-406A-BEDF-4D0A9927D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954E-135D-4CB0-91F8-AD6DD276BC9A}" type="datetime1">
              <a:rPr lang="fr-FR" smtClean="0"/>
              <a:t>28/07/2022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97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5751</TotalTime>
  <Words>312</Words>
  <Application>Microsoft Office PowerPoint</Application>
  <PresentationFormat>Personnalisé</PresentationFormat>
  <Paragraphs>39</Paragraphs>
  <Slides>6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Hamza Aanaou</dc:creator>
  <cp:lastModifiedBy>Work</cp:lastModifiedBy>
  <cp:revision>52</cp:revision>
  <dcterms:created xsi:type="dcterms:W3CDTF">2022-05-16T09:00:17Z</dcterms:created>
  <dcterms:modified xsi:type="dcterms:W3CDTF">2022-07-28T11:24:19Z</dcterms:modified>
</cp:coreProperties>
</file>